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6" r:id="rId4"/>
    <p:sldId id="258" r:id="rId5"/>
    <p:sldId id="278" r:id="rId6"/>
    <p:sldId id="271" r:id="rId7"/>
    <p:sldId id="268" r:id="rId8"/>
    <p:sldId id="261" r:id="rId9"/>
    <p:sldId id="269" r:id="rId10"/>
    <p:sldId id="272" r:id="rId11"/>
    <p:sldId id="270" r:id="rId12"/>
    <p:sldId id="280" r:id="rId13"/>
    <p:sldId id="274" r:id="rId14"/>
    <p:sldId id="275" r:id="rId15"/>
    <p:sldId id="273" r:id="rId16"/>
    <p:sldId id="263" r:id="rId17"/>
    <p:sldId id="276" r:id="rId18"/>
    <p:sldId id="277" r:id="rId19"/>
    <p:sldId id="267" r:id="rId20"/>
  </p:sldIdLst>
  <p:sldSz cx="18288000" cy="10287000"/>
  <p:notesSz cx="6858000" cy="9144000"/>
  <p:embeddedFontLs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Museo San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845B51-59DF-45F6-AD8F-43DC1A14A84C}" v="153" dt="2025-09-30T16:36:58.383"/>
    <p1510:client id="{CA693F94-37F6-8545-882E-AB4CFB5F50C2}" v="217" dt="2025-09-30T10:45:12.3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-6" y="-1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55035" y="1068990"/>
            <a:ext cx="4977930" cy="224888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62575" y="4328020"/>
            <a:ext cx="15765825" cy="1630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1" spc="200" dirty="0">
                <a:solidFill>
                  <a:srgbClr val="FEE833"/>
                </a:solidFill>
                <a:latin typeface="Century Gothic" panose="020B0502020202020204" pitchFamily="34" charset="0"/>
              </a:rPr>
              <a:t>Production Revamp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150591" y="5933402"/>
            <a:ext cx="9986818" cy="1224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spc="719" dirty="0">
                <a:solidFill>
                  <a:srgbClr val="F9EA31"/>
                </a:solidFill>
                <a:latin typeface="Century Gothic" panose="020B0502020202020204" pitchFamily="34" charset="0"/>
              </a:rPr>
              <a:t>Utilizing tech to streamline processes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D294C4FA-C358-2979-ACE6-3FC39650538C}"/>
              </a:ext>
            </a:extLst>
          </p:cNvPr>
          <p:cNvSpPr/>
          <p:nvPr/>
        </p:nvSpPr>
        <p:spPr>
          <a:xfrm rot="-5400000">
            <a:off x="15081161" y="4638298"/>
            <a:ext cx="5403273" cy="1010405"/>
          </a:xfrm>
          <a:prstGeom prst="rect">
            <a:avLst/>
          </a:prstGeom>
          <a:solidFill>
            <a:srgbClr val="FEE833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9F39EB3-07A3-EAD1-FD3A-3489FDD421ED}"/>
              </a:ext>
            </a:extLst>
          </p:cNvPr>
          <p:cNvSpPr/>
          <p:nvPr/>
        </p:nvSpPr>
        <p:spPr>
          <a:xfrm rot="-5400000">
            <a:off x="-2196434" y="4638298"/>
            <a:ext cx="5403273" cy="1010405"/>
          </a:xfrm>
          <a:prstGeom prst="rect">
            <a:avLst/>
          </a:prstGeom>
          <a:solidFill>
            <a:srgbClr val="FEE833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AEE4B-A4D9-A427-74B8-35B32668D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28499A5-99B6-DE63-918C-9BCBEF89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BE6464CD-BFA0-1B2A-E8F1-77DFD943B5B9}"/>
              </a:ext>
            </a:extLst>
          </p:cNvPr>
          <p:cNvSpPr/>
          <p:nvPr/>
        </p:nvSpPr>
        <p:spPr>
          <a:xfrm>
            <a:off x="1219200" y="2656593"/>
            <a:ext cx="3513165" cy="6334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CCA8F06-9B2E-2877-EBA1-EB95A357DE6A}"/>
              </a:ext>
            </a:extLst>
          </p:cNvPr>
          <p:cNvSpPr/>
          <p:nvPr/>
        </p:nvSpPr>
        <p:spPr>
          <a:xfrm>
            <a:off x="5339795" y="2656593"/>
            <a:ext cx="3528450" cy="63189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3337894C-3FF8-C5B3-FEF0-AEE2047FAD0F}"/>
              </a:ext>
            </a:extLst>
          </p:cNvPr>
          <p:cNvSpPr/>
          <p:nvPr/>
        </p:nvSpPr>
        <p:spPr>
          <a:xfrm>
            <a:off x="9465611" y="2656593"/>
            <a:ext cx="3528450" cy="63189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0E498257-8473-264B-BCD4-4E7224F324F7}"/>
              </a:ext>
            </a:extLst>
          </p:cNvPr>
          <p:cNvSpPr/>
          <p:nvPr/>
        </p:nvSpPr>
        <p:spPr>
          <a:xfrm>
            <a:off x="13693828" y="2733020"/>
            <a:ext cx="3528450" cy="62577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657390E-5A40-F18F-C21D-D8F359859D9B}"/>
              </a:ext>
            </a:extLst>
          </p:cNvPr>
          <p:cNvGrpSpPr/>
          <p:nvPr/>
        </p:nvGrpSpPr>
        <p:grpSpPr>
          <a:xfrm>
            <a:off x="1474245" y="3233576"/>
            <a:ext cx="2974875" cy="5201599"/>
            <a:chOff x="-20380" y="-152400"/>
            <a:chExt cx="3966499" cy="6935468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6B4FB01-A500-B0AA-74C2-43088BA0DF56}"/>
                </a:ext>
              </a:extLst>
            </p:cNvPr>
            <p:cNvSpPr txBox="1"/>
            <p:nvPr/>
          </p:nvSpPr>
          <p:spPr>
            <a:xfrm>
              <a:off x="-20380" y="2119481"/>
              <a:ext cx="3914282" cy="4663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Interactive checklist of Material. 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Equipped with dashboards and scripting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Reduces need for paper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Accelerates accountability, communication, reduces handling</a:t>
              </a:r>
              <a:endParaRPr lang="en-US" sz="1800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CA93D22E-FD68-564E-FC8D-6D1A620ADE11}"/>
                </a:ext>
              </a:extLst>
            </p:cNvPr>
            <p:cNvSpPr txBox="1"/>
            <p:nvPr/>
          </p:nvSpPr>
          <p:spPr>
            <a:xfrm>
              <a:off x="0" y="-152400"/>
              <a:ext cx="3946119" cy="187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Connection Material Planner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A60FED6A-1A36-91BF-38BD-080A107CB0B1}"/>
                </a:ext>
              </a:extLst>
            </p:cNvPr>
            <p:cNvSpPr/>
            <p:nvPr/>
          </p:nvSpPr>
          <p:spPr>
            <a:xfrm>
              <a:off x="1251200" y="1776175"/>
              <a:ext cx="1402960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1CB552A-F2A1-4EEC-020D-2B12547E1D34}"/>
              </a:ext>
            </a:extLst>
          </p:cNvPr>
          <p:cNvGrpSpPr/>
          <p:nvPr/>
        </p:nvGrpSpPr>
        <p:grpSpPr>
          <a:xfrm>
            <a:off x="5631868" y="3218291"/>
            <a:ext cx="2959590" cy="5141759"/>
            <a:chOff x="0" y="-152400"/>
            <a:chExt cx="3946119" cy="685567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850C6EC4-9F0F-F959-3BDC-6FBBB6C9DEA7}"/>
                </a:ext>
              </a:extLst>
            </p:cNvPr>
            <p:cNvSpPr txBox="1"/>
            <p:nvPr/>
          </p:nvSpPr>
          <p:spPr>
            <a:xfrm>
              <a:off x="31837" y="1612226"/>
              <a:ext cx="3914282" cy="5091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Manual Process: 1m45S per beam (40-50 beams) 75 min Avg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Version 1.0- reduces process to 25-30 minutes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Version 2.0 – Reduces process to 2-5 minutes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 house means no paywalls, no clunky support full room for improvement</a:t>
              </a:r>
              <a:endParaRPr lang="en-US" sz="1800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AD0A215-AE15-5A04-90E3-367A9DE21ECD}"/>
                </a:ext>
              </a:extLst>
            </p:cNvPr>
            <p:cNvSpPr txBox="1"/>
            <p:nvPr/>
          </p:nvSpPr>
          <p:spPr>
            <a:xfrm>
              <a:off x="0" y="-152400"/>
              <a:ext cx="3946119" cy="1226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 House Zeman Extractor</a:t>
              </a:r>
            </a:p>
          </p:txBody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D6AEAD85-7390-79D8-2810-4EDBF59BA3EB}"/>
                </a:ext>
              </a:extLst>
            </p:cNvPr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C86ECD65-FEA9-F037-B02C-8CD46991F5CF}"/>
              </a:ext>
            </a:extLst>
          </p:cNvPr>
          <p:cNvGrpSpPr/>
          <p:nvPr/>
        </p:nvGrpSpPr>
        <p:grpSpPr>
          <a:xfrm>
            <a:off x="9677400" y="3218291"/>
            <a:ext cx="3200400" cy="4179958"/>
            <a:chOff x="-107045" y="-152400"/>
            <a:chExt cx="4267199" cy="5573276"/>
          </a:xfrm>
        </p:grpSpPr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BFE3D38-8B2D-7596-C8F5-D2A53118194E}"/>
                </a:ext>
              </a:extLst>
            </p:cNvPr>
            <p:cNvSpPr txBox="1"/>
            <p:nvPr/>
          </p:nvSpPr>
          <p:spPr>
            <a:xfrm>
              <a:off x="31838" y="1612226"/>
              <a:ext cx="3914282" cy="38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Tracks Fab/Weld Status by Seq/Lot/Beams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Allows Plant Team to grab information within seconds reducing the need to run across. 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Eliminates paperwork/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3081B898-B477-73A7-8204-FE747D02F392}"/>
                </a:ext>
              </a:extLst>
            </p:cNvPr>
            <p:cNvSpPr txBox="1"/>
            <p:nvPr/>
          </p:nvSpPr>
          <p:spPr>
            <a:xfrm>
              <a:off x="-107045" y="-152400"/>
              <a:ext cx="4267199" cy="12264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Fabrication/Weld Tracker</a:t>
              </a:r>
            </a:p>
          </p:txBody>
        </p:sp>
        <p:sp>
          <p:nvSpPr>
            <p:cNvPr id="18" name="AutoShape 18">
              <a:extLst>
                <a:ext uri="{FF2B5EF4-FFF2-40B4-BE49-F238E27FC236}">
                  <a16:creationId xmlns:a16="http://schemas.microsoft.com/office/drawing/2014/main" id="{15B86D4A-5C4D-A8E5-5560-F2DF1605D7DF}"/>
                </a:ext>
              </a:extLst>
            </p:cNvPr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7557A5F-9499-DA5A-68EA-42C4F9BAA7FF}"/>
              </a:ext>
            </a:extLst>
          </p:cNvPr>
          <p:cNvGrpSpPr/>
          <p:nvPr/>
        </p:nvGrpSpPr>
        <p:grpSpPr>
          <a:xfrm>
            <a:off x="13854165" y="3218291"/>
            <a:ext cx="2959590" cy="1013157"/>
            <a:chOff x="0" y="-152400"/>
            <a:chExt cx="3946119" cy="1350876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9C3EFC0-B02C-7259-8C7A-8F593E2295CC}"/>
                </a:ext>
              </a:extLst>
            </p:cNvPr>
            <p:cNvSpPr txBox="1"/>
            <p:nvPr/>
          </p:nvSpPr>
          <p:spPr>
            <a:xfrm>
              <a:off x="0" y="-152400"/>
              <a:ext cx="3946119" cy="1226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Site Planning Tool</a:t>
              </a:r>
            </a:p>
          </p:txBody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36525BCB-BBB8-5548-0477-45CA576F9F72}"/>
                </a:ext>
              </a:extLst>
            </p:cNvPr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7ED86A33-76E1-A259-5295-B32A9089ED9C}"/>
              </a:ext>
            </a:extLst>
          </p:cNvPr>
          <p:cNvSpPr txBox="1"/>
          <p:nvPr/>
        </p:nvSpPr>
        <p:spPr>
          <a:xfrm>
            <a:off x="2829948" y="254539"/>
            <a:ext cx="12628105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550" b="1" spc="111" dirty="0">
                <a:solidFill>
                  <a:srgbClr val="FEE833"/>
                </a:solidFill>
                <a:latin typeface="Century Gothic" panose="020B0502020202020204" pitchFamily="34" charset="0"/>
              </a:rPr>
              <a:t>Ongoing Tools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99E34957-5A48-6333-150D-A04F668A0F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73400" y="69470"/>
            <a:ext cx="2629274" cy="11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84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197C7-BF00-0FBF-0818-3A246B28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4A55D6-45FE-B998-B9AC-CFFB0363A9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D589445A-8661-0BC5-EF90-0C2C501A1E99}"/>
              </a:ext>
            </a:extLst>
          </p:cNvPr>
          <p:cNvSpPr/>
          <p:nvPr/>
        </p:nvSpPr>
        <p:spPr>
          <a:xfrm>
            <a:off x="1219200" y="2614568"/>
            <a:ext cx="16328543" cy="6334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FDCEF4D1-B766-A86A-EC0A-1C2D095BBDD7}"/>
              </a:ext>
            </a:extLst>
          </p:cNvPr>
          <p:cNvGrpSpPr/>
          <p:nvPr/>
        </p:nvGrpSpPr>
        <p:grpSpPr>
          <a:xfrm>
            <a:off x="1489530" y="3233576"/>
            <a:ext cx="2959590" cy="3376267"/>
            <a:chOff x="0" y="-152400"/>
            <a:chExt cx="3946119" cy="4501692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05BF290-6ADC-0AAD-F684-5C7168E8DDC2}"/>
                </a:ext>
              </a:extLst>
            </p:cNvPr>
            <p:cNvSpPr txBox="1"/>
            <p:nvPr/>
          </p:nvSpPr>
          <p:spPr>
            <a:xfrm>
              <a:off x="0" y="969305"/>
              <a:ext cx="3914282" cy="3379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He has been trained to sniff out different flavor beef jerky to locate material. 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Red Zone: Teriyaki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Orange Zone: Jalapeno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Green: Hickory Smoke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1E940DD-AA7F-A1CC-C024-EEA96B1383F6}"/>
                </a:ext>
              </a:extLst>
            </p:cNvPr>
            <p:cNvSpPr txBox="1"/>
            <p:nvPr/>
          </p:nvSpPr>
          <p:spPr>
            <a:xfrm>
              <a:off x="0" y="-152400"/>
              <a:ext cx="3946119" cy="576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Meet Sparky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0B1F7FDB-44AC-6C48-7CA2-8AC16363E65D}"/>
                </a:ext>
              </a:extLst>
            </p:cNvPr>
            <p:cNvSpPr/>
            <p:nvPr/>
          </p:nvSpPr>
          <p:spPr>
            <a:xfrm>
              <a:off x="1271580" y="548603"/>
              <a:ext cx="1402960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144A30CE-22AF-EB80-6EAA-218346162666}"/>
              </a:ext>
            </a:extLst>
          </p:cNvPr>
          <p:cNvSpPr txBox="1"/>
          <p:nvPr/>
        </p:nvSpPr>
        <p:spPr>
          <a:xfrm>
            <a:off x="2829948" y="254539"/>
            <a:ext cx="12628105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550" b="1" spc="111" dirty="0">
                <a:solidFill>
                  <a:srgbClr val="FEE833"/>
                </a:solidFill>
                <a:latin typeface="Century Gothic" panose="020B0502020202020204" pitchFamily="34" charset="0"/>
              </a:rPr>
              <a:t>Ongoing Tools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E5EDE1E9-51AF-2471-E5EE-392946EC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73400" y="69470"/>
            <a:ext cx="2629274" cy="1187830"/>
          </a:xfrm>
          <a:prstGeom prst="rect">
            <a:avLst/>
          </a:prstGeom>
        </p:spPr>
      </p:pic>
      <p:pic>
        <p:nvPicPr>
          <p:cNvPr id="1026" name="Picture 2" descr="List of most popular dog breeds in the United States - Wikipedia">
            <a:extLst>
              <a:ext uri="{FF2B5EF4-FFF2-40B4-BE49-F238E27FC236}">
                <a16:creationId xmlns:a16="http://schemas.microsoft.com/office/drawing/2014/main" id="{75087ABD-EC7E-2FB9-1D92-E50986E04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831" y="3818530"/>
            <a:ext cx="5079108" cy="337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utoShape 4" descr="Jack Link's Jalapeno Beef Jerky 3.25oz">
            <a:extLst>
              <a:ext uri="{FF2B5EF4-FFF2-40B4-BE49-F238E27FC236}">
                <a16:creationId xmlns:a16="http://schemas.microsoft.com/office/drawing/2014/main" id="{4B4EF48B-229C-6C35-98FC-274EF16AB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44000" y="514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Jack Link's Jalapeno Beef Jerky 3.25oz">
            <a:extLst>
              <a:ext uri="{FF2B5EF4-FFF2-40B4-BE49-F238E27FC236}">
                <a16:creationId xmlns:a16="http://schemas.microsoft.com/office/drawing/2014/main" id="{15BFB8D9-4CAB-6510-FC35-FAE214774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170" y="3750468"/>
            <a:ext cx="2477937" cy="309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ack Link's Beef Jerky Teriyaki 3.25oz">
            <a:extLst>
              <a:ext uri="{FF2B5EF4-FFF2-40B4-BE49-F238E27FC236}">
                <a16:creationId xmlns:a16="http://schemas.microsoft.com/office/drawing/2014/main" id="{4C7423F3-B3FF-F756-DF5C-1F3A1D63F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2830" y="3666130"/>
            <a:ext cx="2545551" cy="317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azon.com: Jack Links Thick Cut Hickory Bacon Jerky (2.85oz) : Grocery &amp;  Gourmet Food">
            <a:extLst>
              <a:ext uri="{FF2B5EF4-FFF2-40B4-BE49-F238E27FC236}">
                <a16:creationId xmlns:a16="http://schemas.microsoft.com/office/drawing/2014/main" id="{07AE2BA6-8761-2AFB-CED3-ECB91E851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100" b="99200" l="10000" r="90000">
                        <a14:foregroundMark x1="18000" y1="5000" x2="47600" y2="9000"/>
                        <a14:foregroundMark x1="13400" y1="1200" x2="12800" y2="95200"/>
                        <a14:foregroundMark x1="12800" y1="95200" x2="15400" y2="99800"/>
                        <a14:foregroundMark x1="15400" y1="99800" x2="57200" y2="99800"/>
                        <a14:foregroundMark x1="57200" y1="99800" x2="90200" y2="98800"/>
                        <a14:foregroundMark x1="90200" y1="98800" x2="89800" y2="2500"/>
                        <a14:foregroundMark x1="89800" y1="2500" x2="12200" y2="2100"/>
                        <a14:foregroundMark x1="25000" y1="2600" x2="25900" y2="22700"/>
                        <a14:foregroundMark x1="25900" y1="22700" x2="29500" y2="6100"/>
                        <a14:foregroundMark x1="29500" y1="6100" x2="26300" y2="1100"/>
                        <a14:foregroundMark x1="69600" y1="7600" x2="44800" y2="25200"/>
                        <a14:foregroundMark x1="44800" y1="25200" x2="43300" y2="34300"/>
                        <a14:foregroundMark x1="43300" y1="34300" x2="36600" y2="1900"/>
                        <a14:foregroundMark x1="71500" y1="8800" x2="60200" y2="44100"/>
                        <a14:foregroundMark x1="60200" y1="44100" x2="72100" y2="25400"/>
                        <a14:foregroundMark x1="72100" y1="25400" x2="66200" y2="13100"/>
                        <a14:foregroundMark x1="78000" y1="8300" x2="70200" y2="29300"/>
                        <a14:foregroundMark x1="70200" y1="29300" x2="75100" y2="15000"/>
                        <a14:foregroundMark x1="75100" y1="15000" x2="75100" y2="8600"/>
                        <a14:foregroundMark x1="81200" y1="6000" x2="73900" y2="28000"/>
                        <a14:foregroundMark x1="73900" y1="28000" x2="75600" y2="40200"/>
                        <a14:foregroundMark x1="75600" y1="40200" x2="80900" y2="15800"/>
                        <a14:foregroundMark x1="75000" y1="24200" x2="64600" y2="57800"/>
                        <a14:foregroundMark x1="64600" y1="57800" x2="66000" y2="77800"/>
                        <a14:foregroundMark x1="66000" y1="77800" x2="72200" y2="52200"/>
                        <a14:foregroundMark x1="69800" y1="40000" x2="51000" y2="68400"/>
                        <a14:foregroundMark x1="51000" y1="68400" x2="63000" y2="82800"/>
                        <a14:foregroundMark x1="63000" y1="82800" x2="58700" y2="33100"/>
                        <a14:foregroundMark x1="58700" y1="33100" x2="55800" y2="31900"/>
                        <a14:foregroundMark x1="38400" y1="22400" x2="27700" y2="43300"/>
                        <a14:foregroundMark x1="27700" y1="43300" x2="26700" y2="62200"/>
                        <a14:foregroundMark x1="26700" y1="62200" x2="22600" y2="27600"/>
                        <a14:foregroundMark x1="22500" y1="15900" x2="19600" y2="27800"/>
                        <a14:foregroundMark x1="19600" y1="27800" x2="21100" y2="13800"/>
                        <a14:foregroundMark x1="27800" y1="15500" x2="25700" y2="28000"/>
                        <a14:foregroundMark x1="25700" y1="28000" x2="33700" y2="22600"/>
                        <a14:foregroundMark x1="33700" y1="22600" x2="28000" y2="14500"/>
                        <a14:foregroundMark x1="65500" y1="22700" x2="57300" y2="27900"/>
                        <a14:foregroundMark x1="57300" y1="27900" x2="47200" y2="18400"/>
                        <a14:foregroundMark x1="65700" y1="20100" x2="39700" y2="20200"/>
                        <a14:foregroundMark x1="39700" y1="20200" x2="35000" y2="35700"/>
                        <a14:foregroundMark x1="35000" y1="35700" x2="61200" y2="28600"/>
                        <a14:foregroundMark x1="61200" y1="28600" x2="42200" y2="15800"/>
                        <a14:foregroundMark x1="42200" y1="15800" x2="42100" y2="15800"/>
                        <a14:foregroundMark x1="33900" y1="20100" x2="28200" y2="30900"/>
                        <a14:foregroundMark x1="28200" y1="30900" x2="26600" y2="24400"/>
                        <a14:foregroundMark x1="58500" y1="21700" x2="44700" y2="27900"/>
                        <a14:foregroundMark x1="44700" y1="27900" x2="72600" y2="36200"/>
                        <a14:foregroundMark x1="72600" y1="36200" x2="68700" y2="18300"/>
                        <a14:foregroundMark x1="68700" y1="18300" x2="61700" y2="17500"/>
                        <a14:foregroundMark x1="81900" y1="20600" x2="67900" y2="25400"/>
                        <a14:foregroundMark x1="67900" y1="25400" x2="62500" y2="30300"/>
                        <a14:foregroundMark x1="62500" y1="30300" x2="60700" y2="23700"/>
                        <a14:foregroundMark x1="75000" y1="44700" x2="40600" y2="42800"/>
                        <a14:foregroundMark x1="40600" y1="42800" x2="24700" y2="51900"/>
                        <a14:foregroundMark x1="24700" y1="51900" x2="65700" y2="54800"/>
                        <a14:foregroundMark x1="65700" y1="54800" x2="56700" y2="44600"/>
                        <a14:foregroundMark x1="56700" y1="44600" x2="54500" y2="44600"/>
                        <a14:foregroundMark x1="76800" y1="47200" x2="50500" y2="43900"/>
                        <a14:foregroundMark x1="50500" y1="43900" x2="42800" y2="51800"/>
                        <a14:foregroundMark x1="42800" y1="51800" x2="40100" y2="41500"/>
                        <a14:foregroundMark x1="14000" y1="5200" x2="18900" y2="74500"/>
                        <a14:foregroundMark x1="18900" y1="74500" x2="14700" y2="89500"/>
                        <a14:foregroundMark x1="14700" y1="89500" x2="17400" y2="98400"/>
                        <a14:foregroundMark x1="17400" y1="98400" x2="45600" y2="98900"/>
                        <a14:foregroundMark x1="45600" y1="98900" x2="86700" y2="93500"/>
                        <a14:foregroundMark x1="86700" y1="93500" x2="80200" y2="39600"/>
                        <a14:foregroundMark x1="27700" y1="46100" x2="23100" y2="54900"/>
                        <a14:foregroundMark x1="23100" y1="54900" x2="30900" y2="53100"/>
                        <a14:foregroundMark x1="30900" y1="53100" x2="29500" y2="49800"/>
                        <a14:foregroundMark x1="66700" y1="46400" x2="54000" y2="49100"/>
                        <a14:foregroundMark x1="54000" y1="49100" x2="73600" y2="54900"/>
                        <a14:foregroundMark x1="73600" y1="54900" x2="67400" y2="43900"/>
                        <a14:foregroundMark x1="67400" y1="43900" x2="66700" y2="44100"/>
                        <a14:foregroundMark x1="78200" y1="47500" x2="70200" y2="52700"/>
                        <a14:foregroundMark x1="70200" y1="52700" x2="72700" y2="44100"/>
                        <a14:foregroundMark x1="72700" y1="44100" x2="71300" y2="41300"/>
                        <a14:foregroundMark x1="76000" y1="46800" x2="75600" y2="53700"/>
                        <a14:foregroundMark x1="75600" y1="53700" x2="78000" y2="47000"/>
                        <a14:foregroundMark x1="76400" y1="71700" x2="67700" y2="75400"/>
                        <a14:foregroundMark x1="67700" y1="75400" x2="71900" y2="82900"/>
                        <a14:foregroundMark x1="71900" y1="82900" x2="80400" y2="77400"/>
                        <a14:foregroundMark x1="80400" y1="77400" x2="77800" y2="70700"/>
                        <a14:foregroundMark x1="77800" y1="70700" x2="72600" y2="68000"/>
                        <a14:foregroundMark x1="76800" y1="75100" x2="69400" y2="75200"/>
                        <a14:foregroundMark x1="69400" y1="75200" x2="72100" y2="81300"/>
                        <a14:foregroundMark x1="72100" y1="81300" x2="77300" y2="74800"/>
                        <a14:foregroundMark x1="77300" y1="74800" x2="75100" y2="73200"/>
                        <a14:foregroundMark x1="76800" y1="93100" x2="17000" y2="95900"/>
                        <a14:foregroundMark x1="17000" y1="95900" x2="33600" y2="99200"/>
                        <a14:foregroundMark x1="33600" y1="99200" x2="67600" y2="96100"/>
                        <a14:foregroundMark x1="67600" y1="96100" x2="81100" y2="96500"/>
                        <a14:foregroundMark x1="81100" y1="96500" x2="79600" y2="95500"/>
                        <a14:foregroundMark x1="76000" y1="95400" x2="71000" y2="95700"/>
                        <a14:foregroundMark x1="71000" y1="95700" x2="65900" y2="98100"/>
                        <a14:foregroundMark x1="65900" y1="98100" x2="75600" y2="99200"/>
                        <a14:foregroundMark x1="75600" y1="99200" x2="72600" y2="94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570" y="3751045"/>
            <a:ext cx="3249410" cy="324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63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17393-DDB5-4565-58B1-42F10C8DE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E21B45-1960-8224-35FF-A2D52C1ADC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A28A9553-D453-4D8F-FECA-01A64E231ED3}"/>
              </a:ext>
            </a:extLst>
          </p:cNvPr>
          <p:cNvSpPr txBox="1"/>
          <p:nvPr/>
        </p:nvSpPr>
        <p:spPr>
          <a:xfrm>
            <a:off x="2829948" y="254539"/>
            <a:ext cx="12628105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550" b="1" spc="111" dirty="0">
                <a:solidFill>
                  <a:srgbClr val="FEE833"/>
                </a:solidFill>
                <a:latin typeface="Century Gothic" panose="020B0502020202020204" pitchFamily="34" charset="0"/>
              </a:rPr>
              <a:t>Site Planning Tool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D029A51-B6CA-7D96-CC92-5B6A3F62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30151" y="85804"/>
            <a:ext cx="2629274" cy="1187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8C4DC-793C-12C0-EB36-45D2833E6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" y="974186"/>
            <a:ext cx="18183225" cy="90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2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0DA9A-29FD-FA70-0239-33AB38FEB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253AC9-2014-10AF-0AD5-80FD797CDA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E210F2A9-5792-70CE-C8B7-6246E88E229D}"/>
              </a:ext>
            </a:extLst>
          </p:cNvPr>
          <p:cNvSpPr/>
          <p:nvPr/>
        </p:nvSpPr>
        <p:spPr>
          <a:xfrm>
            <a:off x="-524111" y="3579614"/>
            <a:ext cx="19550941" cy="1830243"/>
          </a:xfrm>
          <a:prstGeom prst="rect">
            <a:avLst/>
          </a:prstGeom>
          <a:solidFill>
            <a:srgbClr val="FEE833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A73CBBD0-4A88-51E9-562B-BBD8D5CBD2D3}"/>
              </a:ext>
            </a:extLst>
          </p:cNvPr>
          <p:cNvSpPr txBox="1"/>
          <p:nvPr/>
        </p:nvSpPr>
        <p:spPr>
          <a:xfrm>
            <a:off x="663160" y="6026301"/>
            <a:ext cx="3619233" cy="4344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288" dirty="0">
                <a:solidFill>
                  <a:srgbClr val="FEE833"/>
                </a:solidFill>
                <a:latin typeface="Century Gothic" panose="020B0502020202020204" pitchFamily="34" charset="0"/>
              </a:rPr>
              <a:t>Material Imported/Programmed</a:t>
            </a: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1428FC5-B971-56F7-5E99-309BEDF9AA8F}"/>
              </a:ext>
            </a:extLst>
          </p:cNvPr>
          <p:cNvSpPr txBox="1"/>
          <p:nvPr/>
        </p:nvSpPr>
        <p:spPr>
          <a:xfrm>
            <a:off x="14067396" y="6188732"/>
            <a:ext cx="3998995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288" dirty="0">
                <a:solidFill>
                  <a:srgbClr val="FEE833"/>
                </a:solidFill>
                <a:latin typeface="Century Gothic" panose="020B0502020202020204" pitchFamily="34" charset="0"/>
              </a:rPr>
              <a:t>Prepped for shipping</a:t>
            </a: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3874162-7327-C580-68D4-B17BE269DD03}"/>
              </a:ext>
            </a:extLst>
          </p:cNvPr>
          <p:cNvSpPr txBox="1"/>
          <p:nvPr/>
        </p:nvSpPr>
        <p:spPr>
          <a:xfrm>
            <a:off x="2829948" y="296862"/>
            <a:ext cx="12628105" cy="10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 spc="139" dirty="0">
                <a:solidFill>
                  <a:srgbClr val="FEE833"/>
                </a:solidFill>
                <a:latin typeface="Century Gothic" panose="020B0502020202020204" pitchFamily="34" charset="0"/>
              </a:rPr>
              <a:t>Timeline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B4B00AB3-7D4F-85EC-6116-A18921D1C7BC}"/>
              </a:ext>
            </a:extLst>
          </p:cNvPr>
          <p:cNvSpPr txBox="1"/>
          <p:nvPr/>
        </p:nvSpPr>
        <p:spPr>
          <a:xfrm>
            <a:off x="8582716" y="6145654"/>
            <a:ext cx="4044851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288" dirty="0">
                <a:solidFill>
                  <a:srgbClr val="FEE833"/>
                </a:solidFill>
                <a:latin typeface="Century Gothic" panose="020B0502020202020204" pitchFamily="34" charset="0"/>
              </a:rPr>
              <a:t>Material Fab/Welded</a:t>
            </a: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777FD0BD-335D-C23F-144B-3AA00DE38DC0}"/>
              </a:ext>
            </a:extLst>
          </p:cNvPr>
          <p:cNvSpPr txBox="1"/>
          <p:nvPr/>
        </p:nvSpPr>
        <p:spPr>
          <a:xfrm>
            <a:off x="4572388" y="6046655"/>
            <a:ext cx="4044851" cy="3373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spc="288" dirty="0">
                <a:solidFill>
                  <a:srgbClr val="FEE833"/>
                </a:solidFill>
                <a:latin typeface="Century Gothic" panose="020B0502020202020204" pitchFamily="34" charset="0"/>
              </a:rPr>
              <a:t>Material Cut</a:t>
            </a: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B9D9E297-D075-D5CD-2EEA-012528CDBB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96015" y="386128"/>
            <a:ext cx="2629274" cy="1187830"/>
          </a:xfrm>
          <a:prstGeom prst="rect">
            <a:avLst/>
          </a:prstGeom>
        </p:spPr>
      </p:pic>
      <p:pic>
        <p:nvPicPr>
          <p:cNvPr id="1026" name="Picture 2" descr="23+ Thousand Truck Clipart Royalty-Free Images, Stock Photos &amp; Pictures |  Shutterstock">
            <a:extLst>
              <a:ext uri="{FF2B5EF4-FFF2-40B4-BE49-F238E27FC236}">
                <a16:creationId xmlns:a16="http://schemas.microsoft.com/office/drawing/2014/main" id="{441556B4-D76C-7787-4F1F-C738CC682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901" r="90347">
                        <a14:foregroundMark x1="14109" y1="42500" x2="36386" y2="40357"/>
                        <a14:foregroundMark x1="36386" y1="40357" x2="37624" y2="40357"/>
                        <a14:foregroundMark x1="13119" y1="33929" x2="32178" y2="35714"/>
                        <a14:foregroundMark x1="76980" y1="40357" x2="76980" y2="40357"/>
                        <a14:foregroundMark x1="89356" y1="43214" x2="90347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1830" y="3579611"/>
            <a:ext cx="2910125" cy="20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8+ Hundred Welding Clipart Royalty-Free Images, Stock Photos &amp; Pictures |  Shutterstock">
            <a:extLst>
              <a:ext uri="{FF2B5EF4-FFF2-40B4-BE49-F238E27FC236}">
                <a16:creationId xmlns:a16="http://schemas.microsoft.com/office/drawing/2014/main" id="{88450D85-3E33-865A-B174-BC24025CF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3077">
                        <a14:foregroundMark x1="41538" y1="10000" x2="45769" y2="8929"/>
                        <a14:foregroundMark x1="55769" y1="7500" x2="55769" y2="7500"/>
                        <a14:foregroundMark x1="48077" y1="6429" x2="48077" y2="6429"/>
                        <a14:foregroundMark x1="58462" y1="36786" x2="58462" y2="36786"/>
                        <a14:foregroundMark x1="54615" y1="30357" x2="54615" y2="30357"/>
                        <a14:foregroundMark x1="53846" y1="41786" x2="53846" y2="41786"/>
                        <a14:foregroundMark x1="50769" y1="37143" x2="62308" y2="43929"/>
                        <a14:foregroundMark x1="42692" y1="13929" x2="56154" y2="43214"/>
                        <a14:foregroundMark x1="45769" y1="5000" x2="65769" y2="13214"/>
                        <a14:foregroundMark x1="65769" y1="13214" x2="70000" y2="31429"/>
                        <a14:foregroundMark x1="70000" y1="31429" x2="61154" y2="50357"/>
                        <a14:foregroundMark x1="61154" y1="50357" x2="34231" y2="40357"/>
                        <a14:foregroundMark x1="34231" y1="40357" x2="32308" y2="29643"/>
                        <a14:foregroundMark x1="10385" y1="59286" x2="10385" y2="59286"/>
                        <a14:foregroundMark x1="15000" y1="74643" x2="15000" y2="74643"/>
                        <a14:foregroundMark x1="18846" y1="83571" x2="39615" y2="83571"/>
                        <a14:foregroundMark x1="39615" y1="83571" x2="59231" y2="77857"/>
                        <a14:foregroundMark x1="59231" y1="77857" x2="29615" y2="46429"/>
                        <a14:foregroundMark x1="29615" y1="46429" x2="21154" y2="67500"/>
                        <a14:foregroundMark x1="21154" y1="67500" x2="21538" y2="70000"/>
                        <a14:foregroundMark x1="70385" y1="73571" x2="70385" y2="73571"/>
                        <a14:foregroundMark x1="83846" y1="56071" x2="83846" y2="56071"/>
                        <a14:foregroundMark x1="82308" y1="52500" x2="82308" y2="52500"/>
                        <a14:foregroundMark x1="78846" y1="50000" x2="78846" y2="50000"/>
                        <a14:foregroundMark x1="86154" y1="44286" x2="86154" y2="44286"/>
                        <a14:foregroundMark x1="86538" y1="53929" x2="86538" y2="53929"/>
                        <a14:foregroundMark x1="90385" y1="57857" x2="90385" y2="57857"/>
                        <a14:foregroundMark x1="75769" y1="78214" x2="75769" y2="78214"/>
                        <a14:foregroundMark x1="93077" y1="65357" x2="93077" y2="65357"/>
                        <a14:foregroundMark x1="91923" y1="62143" x2="91923" y2="6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758" y="3347895"/>
            <a:ext cx="2129843" cy="229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0 Cnc Machine Icon High Res Illustrations - Getty Images">
            <a:extLst>
              <a:ext uri="{FF2B5EF4-FFF2-40B4-BE49-F238E27FC236}">
                <a16:creationId xmlns:a16="http://schemas.microsoft.com/office/drawing/2014/main" id="{F83D2295-EBD4-F665-DD39-39577EFF0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373" y1="16013" x2="46078" y2="44444"/>
                        <a14:foregroundMark x1="46078" y1="44444" x2="34477" y2="72222"/>
                        <a14:foregroundMark x1="34477" y1="72222" x2="52778" y2="33660"/>
                        <a14:foregroundMark x1="52778" y1="33660" x2="35784" y2="16830"/>
                        <a14:foregroundMark x1="39379" y1="72549" x2="59967" y2="74837"/>
                        <a14:foregroundMark x1="51144" y1="57843" x2="59967" y2="62255"/>
                        <a14:foregroundMark x1="34967" y1="68954" x2="42320" y2="76961"/>
                        <a14:foregroundMark x1="54085" y1="79902" x2="61438" y2="79902"/>
                        <a14:foregroundMark x1="43791" y1="78431" x2="51144" y2="78431"/>
                        <a14:foregroundMark x1="70915" y1="71895" x2="71732" y2="59314"/>
                        <a14:foregroundMark x1="67974" y1="75490" x2="71732" y2="68954"/>
                        <a14:foregroundMark x1="37255" y1="18954" x2="62908" y2="23366"/>
                        <a14:foregroundMark x1="45261" y1="20425" x2="62908" y2="20425"/>
                        <a14:foregroundMark x1="62908" y1="66667" x2="73856" y2="70425"/>
                        <a14:foregroundMark x1="70915" y1="63072" x2="75327" y2="69608"/>
                        <a14:backgroundMark x1="58069" y1="64299" x2="57843" y2="64542"/>
                        <a14:backgroundMark x1="76797" y1="60131" x2="74189" y2="62963"/>
                        <a14:backgroundMark x1="76647" y1="68824" x2="87092" y2="68137"/>
                        <a14:backgroundMark x1="73059" y1="71414" x2="79085" y2="76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691" y="3579613"/>
            <a:ext cx="1830243" cy="183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71 Cnc Programmer Stock Vectors and Vector Art | Shutterstock">
            <a:extLst>
              <a:ext uri="{FF2B5EF4-FFF2-40B4-BE49-F238E27FC236}">
                <a16:creationId xmlns:a16="http://schemas.microsoft.com/office/drawing/2014/main" id="{1D4F8049-562A-5EE9-AE29-5C758F711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9200" y1="53312" x2="26267" y2="62987"/>
                        <a14:foregroundMark x1="18467" y1="50519" x2="22000" y2="50519"/>
                        <a14:foregroundMark x1="27733" y1="49156" x2="55067" y2="40844"/>
                        <a14:foregroundMark x1="55067" y1="40844" x2="56133" y2="40130"/>
                        <a14:foregroundMark x1="46200" y1="23506" x2="56867" y2="46364"/>
                        <a14:foregroundMark x1="31267" y1="40844" x2="50467" y2="45649"/>
                        <a14:foregroundMark x1="35533" y1="54675" x2="66067" y2="38766"/>
                        <a14:foregroundMark x1="71733" y1="13117" x2="82267" y2="44416"/>
                        <a14:foregroundMark x1="82267" y1="44416" x2="76400" y2="17273"/>
                        <a14:foregroundMark x1="76400" y1="17273" x2="73867" y2="16623"/>
                        <a14:foregroundMark x1="78133" y1="60909" x2="78133" y2="64351"/>
                        <a14:foregroundMark x1="87400" y1="56039" x2="89533" y2="69870"/>
                        <a14:foregroundMark x1="39067" y1="65714" x2="34800" y2="74026"/>
                        <a14:foregroundMark x1="73200" y1="15195" x2="72467" y2="13117"/>
                        <a14:foregroundMark x1="71733" y1="15909" x2="70333" y2="20065"/>
                        <a14:foregroundMark x1="70333" y1="14545" x2="75333" y2="17987"/>
                        <a14:foregroundMark x1="74600" y1="18701" x2="67467" y2="21429"/>
                        <a14:foregroundMark x1="68933" y1="13117" x2="81000" y2="25584"/>
                        <a14:foregroundMark x1="52600" y1="44286" x2="51133" y2="56753"/>
                        <a14:foregroundMark x1="78133" y1="27662" x2="88800" y2="38766"/>
                        <a14:foregroundMark x1="75333" y1="30455" x2="86667" y2="28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23184"/>
            <a:ext cx="1892723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AA975793-69FB-7360-A9F4-8E598E492B48}"/>
              </a:ext>
            </a:extLst>
          </p:cNvPr>
          <p:cNvSpPr/>
          <p:nvPr/>
        </p:nvSpPr>
        <p:spPr>
          <a:xfrm>
            <a:off x="3492924" y="3579612"/>
            <a:ext cx="2493010" cy="1716287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Arrow: Notched Right 26">
            <a:extLst>
              <a:ext uri="{FF2B5EF4-FFF2-40B4-BE49-F238E27FC236}">
                <a16:creationId xmlns:a16="http://schemas.microsoft.com/office/drawing/2014/main" id="{7FFF12D9-E3A7-5077-FD24-64FFAB09029D}"/>
              </a:ext>
            </a:extLst>
          </p:cNvPr>
          <p:cNvSpPr/>
          <p:nvPr/>
        </p:nvSpPr>
        <p:spPr>
          <a:xfrm>
            <a:off x="7278572" y="3559824"/>
            <a:ext cx="2493010" cy="1716287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Arrow: Notched Right 27">
            <a:extLst>
              <a:ext uri="{FF2B5EF4-FFF2-40B4-BE49-F238E27FC236}">
                <a16:creationId xmlns:a16="http://schemas.microsoft.com/office/drawing/2014/main" id="{C0DC977F-07CA-AA67-0223-02C389E18F3C}"/>
              </a:ext>
            </a:extLst>
          </p:cNvPr>
          <p:cNvSpPr/>
          <p:nvPr/>
        </p:nvSpPr>
        <p:spPr>
          <a:xfrm>
            <a:off x="11730157" y="3579611"/>
            <a:ext cx="2493010" cy="1716287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04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524111" y="3579614"/>
            <a:ext cx="19550941" cy="1830243"/>
          </a:xfrm>
          <a:prstGeom prst="rect">
            <a:avLst/>
          </a:prstGeom>
          <a:solidFill>
            <a:srgbClr val="FEE833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691099" y="5853916"/>
            <a:ext cx="3619233" cy="726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b="1" spc="288" dirty="0">
                <a:solidFill>
                  <a:srgbClr val="FF0000"/>
                </a:solidFill>
                <a:latin typeface="Century Gothic" panose="020B0502020202020204" pitchFamily="34" charset="0"/>
              </a:rPr>
              <a:t>Material Imported/Programmed</a:t>
            </a:r>
          </a:p>
          <a:p>
            <a:pPr marL="342900" indent="-342900" algn="ctr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400" b="1" spc="288" dirty="0">
                <a:solidFill>
                  <a:srgbClr val="FEE833"/>
                </a:solidFill>
                <a:latin typeface="Century Gothic" panose="020B0502020202020204" pitchFamily="34" charset="0"/>
              </a:rPr>
              <a:t>Optimizing Nesting Parameters for most efficient and waste reducing</a:t>
            </a: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067396" y="6188732"/>
            <a:ext cx="3998995" cy="5318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b="1" spc="288" dirty="0">
                <a:solidFill>
                  <a:srgbClr val="FF0000"/>
                </a:solidFill>
                <a:latin typeface="Century Gothic" panose="020B0502020202020204" pitchFamily="34" charset="0"/>
              </a:rPr>
              <a:t>Prepped for shipping</a:t>
            </a:r>
          </a:p>
          <a:p>
            <a:pPr marL="342900" indent="-342900" algn="ctr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400" spc="288" dirty="0">
                <a:solidFill>
                  <a:srgbClr val="FEE833"/>
                </a:solidFill>
                <a:latin typeface="Museo Sans"/>
              </a:rPr>
              <a:t>Site Plan Dashboard allows for easier locating of steel and faster problem resolution</a:t>
            </a: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829948" y="296862"/>
            <a:ext cx="12628105" cy="1074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b="1" spc="139" dirty="0">
                <a:solidFill>
                  <a:srgbClr val="FEE833"/>
                </a:solidFill>
                <a:latin typeface="Century Gothic" panose="020B0502020202020204" pitchFamily="34" charset="0"/>
              </a:rPr>
              <a:t>Timeline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82716" y="6145654"/>
            <a:ext cx="4044851" cy="4831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b="1" spc="288" dirty="0">
                <a:solidFill>
                  <a:srgbClr val="FF0000"/>
                </a:solidFill>
                <a:latin typeface="Century Gothic" panose="020B0502020202020204" pitchFamily="34" charset="0"/>
              </a:rPr>
              <a:t>Material Fab/Welded</a:t>
            </a: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marL="342900" indent="-342900" algn="ctr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400" b="1" spc="288" dirty="0">
                <a:solidFill>
                  <a:srgbClr val="FEE833"/>
                </a:solidFill>
                <a:latin typeface="Museo Sans"/>
              </a:rPr>
              <a:t>Fab/Weld dashboards allows for more efficient tracking of progress</a:t>
            </a: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572388" y="6046655"/>
            <a:ext cx="4044851" cy="5805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b="1" spc="288" dirty="0">
                <a:solidFill>
                  <a:srgbClr val="FF0000"/>
                </a:solidFill>
                <a:latin typeface="Century Gothic" panose="020B0502020202020204" pitchFamily="34" charset="0"/>
              </a:rPr>
              <a:t>Material Cut</a:t>
            </a:r>
          </a:p>
          <a:p>
            <a:pPr marL="342900" indent="-342900" algn="ctr">
              <a:lnSpc>
                <a:spcPts val="3840"/>
              </a:lnSpc>
              <a:buFont typeface="Arial" panose="020B0604020202020204" pitchFamily="34" charset="0"/>
              <a:buChar char="•"/>
            </a:pPr>
            <a:r>
              <a:rPr lang="en-US" sz="2400" b="1" spc="288" dirty="0">
                <a:solidFill>
                  <a:srgbClr val="FEE833"/>
                </a:solidFill>
                <a:latin typeface="Century Gothic" panose="020B0502020202020204" pitchFamily="34" charset="0"/>
              </a:rPr>
              <a:t>Connection Material Dashboard accounts for location of material and completion</a:t>
            </a: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  <a:p>
            <a:pPr algn="ctr">
              <a:lnSpc>
                <a:spcPts val="3840"/>
              </a:lnSpc>
            </a:pPr>
            <a:endParaRPr lang="en-US" sz="2400" spc="288" dirty="0">
              <a:solidFill>
                <a:srgbClr val="FEE833"/>
              </a:solidFill>
              <a:latin typeface="Museo Sans"/>
            </a:endParaRP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3FD7D9E5-F167-4270-B108-073B57D4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96015" y="386128"/>
            <a:ext cx="2629274" cy="1187830"/>
          </a:xfrm>
          <a:prstGeom prst="rect">
            <a:avLst/>
          </a:prstGeom>
        </p:spPr>
      </p:pic>
      <p:pic>
        <p:nvPicPr>
          <p:cNvPr id="1026" name="Picture 2" descr="23+ Thousand Truck Clipart Royalty-Free Images, Stock Photos &amp; Pictures |  Shutterstock">
            <a:extLst>
              <a:ext uri="{FF2B5EF4-FFF2-40B4-BE49-F238E27FC236}">
                <a16:creationId xmlns:a16="http://schemas.microsoft.com/office/drawing/2014/main" id="{E6F3277D-7BBE-C9BA-72AE-6C16F2B4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9901" r="90347">
                        <a14:foregroundMark x1="14109" y1="42500" x2="36386" y2="40357"/>
                        <a14:foregroundMark x1="36386" y1="40357" x2="37624" y2="40357"/>
                        <a14:foregroundMark x1="13119" y1="33929" x2="32178" y2="35714"/>
                        <a14:foregroundMark x1="76980" y1="40357" x2="76980" y2="40357"/>
                        <a14:foregroundMark x1="89356" y1="43214" x2="90347" y2="657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3263" y="3579614"/>
            <a:ext cx="2910125" cy="201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8+ Hundred Welding Clipart Royalty-Free Images, Stock Photos &amp; Pictures |  Shutterstock">
            <a:extLst>
              <a:ext uri="{FF2B5EF4-FFF2-40B4-BE49-F238E27FC236}">
                <a16:creationId xmlns:a16="http://schemas.microsoft.com/office/drawing/2014/main" id="{967C7D22-BF0B-E929-9AEE-11EEC35F7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0000" l="10000" r="93077">
                        <a14:foregroundMark x1="41538" y1="10000" x2="45769" y2="8929"/>
                        <a14:foregroundMark x1="55769" y1="7500" x2="55769" y2="7500"/>
                        <a14:foregroundMark x1="48077" y1="6429" x2="48077" y2="6429"/>
                        <a14:foregroundMark x1="58462" y1="36786" x2="58462" y2="36786"/>
                        <a14:foregroundMark x1="54615" y1="30357" x2="54615" y2="30357"/>
                        <a14:foregroundMark x1="53846" y1="41786" x2="53846" y2="41786"/>
                        <a14:foregroundMark x1="50769" y1="37143" x2="62308" y2="43929"/>
                        <a14:foregroundMark x1="42692" y1="13929" x2="56154" y2="43214"/>
                        <a14:foregroundMark x1="45769" y1="5000" x2="65769" y2="13214"/>
                        <a14:foregroundMark x1="65769" y1="13214" x2="70000" y2="31429"/>
                        <a14:foregroundMark x1="70000" y1="31429" x2="61154" y2="50357"/>
                        <a14:foregroundMark x1="61154" y1="50357" x2="34231" y2="40357"/>
                        <a14:foregroundMark x1="34231" y1="40357" x2="32308" y2="29643"/>
                        <a14:foregroundMark x1="10385" y1="59286" x2="10385" y2="59286"/>
                        <a14:foregroundMark x1="15000" y1="74643" x2="15000" y2="74643"/>
                        <a14:foregroundMark x1="18846" y1="83571" x2="39615" y2="83571"/>
                        <a14:foregroundMark x1="39615" y1="83571" x2="59231" y2="77857"/>
                        <a14:foregroundMark x1="59231" y1="77857" x2="29615" y2="46429"/>
                        <a14:foregroundMark x1="29615" y1="46429" x2="21154" y2="67500"/>
                        <a14:foregroundMark x1="21154" y1="67500" x2="21538" y2="70000"/>
                        <a14:foregroundMark x1="70385" y1="73571" x2="70385" y2="73571"/>
                        <a14:foregroundMark x1="83846" y1="56071" x2="83846" y2="56071"/>
                        <a14:foregroundMark x1="82308" y1="52500" x2="82308" y2="52500"/>
                        <a14:foregroundMark x1="78846" y1="50000" x2="78846" y2="50000"/>
                        <a14:foregroundMark x1="86154" y1="44286" x2="86154" y2="44286"/>
                        <a14:foregroundMark x1="86538" y1="53929" x2="86538" y2="53929"/>
                        <a14:foregroundMark x1="90385" y1="57857" x2="90385" y2="57857"/>
                        <a14:foregroundMark x1="75769" y1="78214" x2="75769" y2="78214"/>
                        <a14:foregroundMark x1="93077" y1="65357" x2="93077" y2="65357"/>
                        <a14:foregroundMark x1="91923" y1="62143" x2="91923" y2="6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19" y="3484078"/>
            <a:ext cx="2129843" cy="229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0 Cnc Machine Icon High Res Illustrations - Getty Images">
            <a:extLst>
              <a:ext uri="{FF2B5EF4-FFF2-40B4-BE49-F238E27FC236}">
                <a16:creationId xmlns:a16="http://schemas.microsoft.com/office/drawing/2014/main" id="{1A01D124-C75B-7604-455A-274B1A689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373" y1="16013" x2="46078" y2="44444"/>
                        <a14:foregroundMark x1="46078" y1="44444" x2="34477" y2="72222"/>
                        <a14:foregroundMark x1="34477" y1="72222" x2="52778" y2="33660"/>
                        <a14:foregroundMark x1="52778" y1="33660" x2="35784" y2="16830"/>
                        <a14:foregroundMark x1="39379" y1="72549" x2="59967" y2="74837"/>
                        <a14:foregroundMark x1="51144" y1="57843" x2="59967" y2="62255"/>
                        <a14:foregroundMark x1="34967" y1="68954" x2="42320" y2="76961"/>
                        <a14:foregroundMark x1="54085" y1="79902" x2="61438" y2="79902"/>
                        <a14:foregroundMark x1="43791" y1="78431" x2="51144" y2="78431"/>
                        <a14:foregroundMark x1="70915" y1="71895" x2="71732" y2="59314"/>
                        <a14:foregroundMark x1="67974" y1="75490" x2="71732" y2="68954"/>
                        <a14:foregroundMark x1="37255" y1="18954" x2="62908" y2="23366"/>
                        <a14:foregroundMark x1="45261" y1="20425" x2="62908" y2="20425"/>
                        <a14:foregroundMark x1="62908" y1="66667" x2="73856" y2="70425"/>
                        <a14:foregroundMark x1="70915" y1="63072" x2="75327" y2="69608"/>
                        <a14:backgroundMark x1="58069" y1="64299" x2="57843" y2="64542"/>
                        <a14:backgroundMark x1="76797" y1="60131" x2="74189" y2="62963"/>
                        <a14:backgroundMark x1="76647" y1="68824" x2="87092" y2="68137"/>
                        <a14:backgroundMark x1="73059" y1="71414" x2="79085" y2="76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691" y="3579613"/>
            <a:ext cx="1830243" cy="183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71 Cnc Programmer Stock Vectors and Vector Art | Shutterstock">
            <a:extLst>
              <a:ext uri="{FF2B5EF4-FFF2-40B4-BE49-F238E27FC236}">
                <a16:creationId xmlns:a16="http://schemas.microsoft.com/office/drawing/2014/main" id="{22713A27-CB16-DA20-48E0-A15CD39AC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19200" y1="53312" x2="26267" y2="62987"/>
                        <a14:foregroundMark x1="18467" y1="50519" x2="22000" y2="50519"/>
                        <a14:foregroundMark x1="27733" y1="49156" x2="55067" y2="40844"/>
                        <a14:foregroundMark x1="55067" y1="40844" x2="56133" y2="40130"/>
                        <a14:foregroundMark x1="46200" y1="23506" x2="56867" y2="46364"/>
                        <a14:foregroundMark x1="31267" y1="40844" x2="50467" y2="45649"/>
                        <a14:foregroundMark x1="35533" y1="54675" x2="66067" y2="38766"/>
                        <a14:foregroundMark x1="71733" y1="13117" x2="82267" y2="44416"/>
                        <a14:foregroundMark x1="82267" y1="44416" x2="76400" y2="17273"/>
                        <a14:foregroundMark x1="76400" y1="17273" x2="73867" y2="16623"/>
                        <a14:foregroundMark x1="78133" y1="60909" x2="78133" y2="64351"/>
                        <a14:foregroundMark x1="87400" y1="56039" x2="89533" y2="69870"/>
                        <a14:foregroundMark x1="39067" y1="65714" x2="34800" y2="74026"/>
                        <a14:foregroundMark x1="73200" y1="15195" x2="72467" y2="13117"/>
                        <a14:foregroundMark x1="71733" y1="15909" x2="70333" y2="20065"/>
                        <a14:foregroundMark x1="70333" y1="14545" x2="75333" y2="17987"/>
                        <a14:foregroundMark x1="74600" y1="18701" x2="67467" y2="21429"/>
                        <a14:foregroundMark x1="68933" y1="13117" x2="81000" y2="25584"/>
                        <a14:foregroundMark x1="52600" y1="44286" x2="51133" y2="56753"/>
                        <a14:foregroundMark x1="78133" y1="27662" x2="88800" y2="38766"/>
                        <a14:foregroundMark x1="75333" y1="30455" x2="86667" y2="28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23184"/>
            <a:ext cx="1892723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Notched Right 5">
            <a:extLst>
              <a:ext uri="{FF2B5EF4-FFF2-40B4-BE49-F238E27FC236}">
                <a16:creationId xmlns:a16="http://schemas.microsoft.com/office/drawing/2014/main" id="{2BB01CE6-BBBC-7F53-ABC4-81C6C79D5C00}"/>
              </a:ext>
            </a:extLst>
          </p:cNvPr>
          <p:cNvSpPr/>
          <p:nvPr/>
        </p:nvSpPr>
        <p:spPr>
          <a:xfrm>
            <a:off x="3492924" y="3579612"/>
            <a:ext cx="2493010" cy="1716287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Connection Sorter Dashboard</a:t>
            </a:r>
          </a:p>
        </p:txBody>
      </p:sp>
      <p:sp>
        <p:nvSpPr>
          <p:cNvPr id="27" name="Arrow: Notched Right 26">
            <a:extLst>
              <a:ext uri="{FF2B5EF4-FFF2-40B4-BE49-F238E27FC236}">
                <a16:creationId xmlns:a16="http://schemas.microsoft.com/office/drawing/2014/main" id="{B0A4A35B-BB33-743E-7CF2-26A05FC9ED29}"/>
              </a:ext>
            </a:extLst>
          </p:cNvPr>
          <p:cNvSpPr/>
          <p:nvPr/>
        </p:nvSpPr>
        <p:spPr>
          <a:xfrm>
            <a:off x="7278572" y="3559824"/>
            <a:ext cx="2493010" cy="1716287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Fab Weld Report</a:t>
            </a:r>
          </a:p>
        </p:txBody>
      </p:sp>
      <p:sp>
        <p:nvSpPr>
          <p:cNvPr id="28" name="Arrow: Notched Right 27">
            <a:extLst>
              <a:ext uri="{FF2B5EF4-FFF2-40B4-BE49-F238E27FC236}">
                <a16:creationId xmlns:a16="http://schemas.microsoft.com/office/drawing/2014/main" id="{82158A29-FCA1-C623-0B47-A64EA6234D44}"/>
              </a:ext>
            </a:extLst>
          </p:cNvPr>
          <p:cNvSpPr/>
          <p:nvPr/>
        </p:nvSpPr>
        <p:spPr>
          <a:xfrm>
            <a:off x="11730157" y="3579611"/>
            <a:ext cx="2493010" cy="1716287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SitePlan</a:t>
            </a:r>
            <a:r>
              <a:rPr lang="en-US" dirty="0"/>
              <a:t> Dashboard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D215F-DEC9-8393-E6C0-BADDEB805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E5EFB7A-78A2-3F38-11C7-95C88948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021394A2-30D3-E700-1167-F6571EA45379}"/>
              </a:ext>
            </a:extLst>
          </p:cNvPr>
          <p:cNvSpPr txBox="1"/>
          <p:nvPr/>
        </p:nvSpPr>
        <p:spPr>
          <a:xfrm>
            <a:off x="2829948" y="254539"/>
            <a:ext cx="12628105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550" b="1" spc="111" dirty="0">
                <a:solidFill>
                  <a:srgbClr val="FEE833"/>
                </a:solidFill>
                <a:latin typeface="Century Gothic" panose="020B0502020202020204" pitchFamily="34" charset="0"/>
              </a:rPr>
              <a:t>Live Demo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F2FD1480-6725-6EA7-AD16-14D0C1A7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73400" y="69470"/>
            <a:ext cx="2629274" cy="11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689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2E7A7-D570-4BA2-2165-5F5383F60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2612B39-F3ED-A134-D1DC-F667638803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4" name="TextBox 24">
            <a:extLst>
              <a:ext uri="{FF2B5EF4-FFF2-40B4-BE49-F238E27FC236}">
                <a16:creationId xmlns:a16="http://schemas.microsoft.com/office/drawing/2014/main" id="{91FFC75E-07C4-82A1-DB45-25DA894B277D}"/>
              </a:ext>
            </a:extLst>
          </p:cNvPr>
          <p:cNvSpPr txBox="1"/>
          <p:nvPr/>
        </p:nvSpPr>
        <p:spPr>
          <a:xfrm>
            <a:off x="2829948" y="254539"/>
            <a:ext cx="12628105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550" b="1" spc="111" dirty="0">
                <a:solidFill>
                  <a:srgbClr val="FEE833"/>
                </a:solidFill>
                <a:latin typeface="Century Gothic" panose="020B0502020202020204" pitchFamily="34" charset="0"/>
              </a:rPr>
              <a:t>Summary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CB2B5DAE-06C2-2FBC-EA6B-D8AA2E2B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73400" y="69470"/>
            <a:ext cx="2629274" cy="1187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478CE2-613E-F25F-B199-DD8954D54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538287"/>
            <a:ext cx="7381875" cy="8315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0AC0E7-B77B-3DBE-7D5C-3C6E6A668828}"/>
              </a:ext>
            </a:extLst>
          </p:cNvPr>
          <p:cNvSpPr txBox="1"/>
          <p:nvPr/>
        </p:nvSpPr>
        <p:spPr>
          <a:xfrm>
            <a:off x="8382000" y="1538287"/>
            <a:ext cx="94488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Detailed, interactive Site plan that lets you select locations and see detailed floorplans of each zone or shop.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Backend Data talks with each other allowing for one master flowchart of data similar to </a:t>
            </a:r>
            <a:r>
              <a:rPr lang="en-US" sz="3600" dirty="0" err="1">
                <a:solidFill>
                  <a:srgbClr val="FFFF00"/>
                </a:solidFill>
              </a:rPr>
              <a:t>Powerfab</a:t>
            </a:r>
            <a:endParaRPr lang="en-US" sz="36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Potential Upgrades: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Removing 5 min delay and reducing it to 15 seconds minimum.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00"/>
                </a:solidFill>
              </a:rPr>
              <a:t>Creating a button on sorter material to create Fab Sheet (Eliminates Andrew having to go 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807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655035" y="943608"/>
            <a:ext cx="4977930" cy="224888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61087" y="3984625"/>
            <a:ext cx="15765825" cy="342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0"/>
              </a:lnSpc>
            </a:pPr>
            <a:r>
              <a:rPr lang="en-US" sz="10000" b="1" spc="200" dirty="0">
                <a:solidFill>
                  <a:srgbClr val="FEE833"/>
                </a:solidFill>
                <a:latin typeface="Century Gothic" panose="020B0502020202020204" pitchFamily="34" charset="0"/>
              </a:rPr>
              <a:t>Open Discussion</a:t>
            </a:r>
          </a:p>
          <a:p>
            <a:pPr algn="ctr">
              <a:lnSpc>
                <a:spcPts val="14000"/>
              </a:lnSpc>
            </a:pPr>
            <a:endParaRPr lang="en-US" sz="10000" b="1" spc="200" dirty="0">
              <a:solidFill>
                <a:srgbClr val="FEE833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6162004" y="6971975"/>
            <a:ext cx="5963992" cy="207818"/>
          </a:xfrm>
          <a:prstGeom prst="rect">
            <a:avLst/>
          </a:prstGeom>
          <a:solidFill>
            <a:srgbClr val="FEE833"/>
          </a:solid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35105" y="952500"/>
            <a:ext cx="852771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2"/>
              </a:lnSpc>
            </a:pPr>
            <a:r>
              <a:rPr lang="en-US" sz="6375" b="1" spc="254" dirty="0">
                <a:solidFill>
                  <a:srgbClr val="FFFFFF"/>
                </a:solidFill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42647"/>
            <a:ext cx="8495202" cy="441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5800" indent="-685800" algn="l">
              <a:lnSpc>
                <a:spcPts val="5759"/>
              </a:lnSpc>
              <a:buFont typeface="Wingdings" panose="05000000000000000000" pitchFamily="2" charset="2"/>
              <a:buChar char="Ø"/>
            </a:pPr>
            <a:r>
              <a:rPr lang="en-US" sz="4800" spc="96" dirty="0">
                <a:solidFill>
                  <a:srgbClr val="FFFFFF"/>
                </a:solidFill>
                <a:latin typeface="Century Gothic" panose="020B0502020202020204" pitchFamily="34" charset="0"/>
              </a:rPr>
              <a:t>Introduction of Tools</a:t>
            </a:r>
          </a:p>
          <a:p>
            <a:pPr marL="685800" indent="-685800" algn="l">
              <a:lnSpc>
                <a:spcPts val="5759"/>
              </a:lnSpc>
              <a:buFont typeface="Wingdings" panose="05000000000000000000" pitchFamily="2" charset="2"/>
              <a:buChar char="Ø"/>
            </a:pPr>
            <a:r>
              <a:rPr lang="en-US" sz="4800" spc="96" dirty="0">
                <a:solidFill>
                  <a:srgbClr val="FFFFFF"/>
                </a:solidFill>
                <a:latin typeface="Century Gothic" panose="020B0502020202020204" pitchFamily="34" charset="0"/>
              </a:rPr>
              <a:t>Current Processes</a:t>
            </a:r>
          </a:p>
          <a:p>
            <a:pPr marL="685800" indent="-685800" algn="l">
              <a:lnSpc>
                <a:spcPts val="5759"/>
              </a:lnSpc>
              <a:buFont typeface="Wingdings" panose="05000000000000000000" pitchFamily="2" charset="2"/>
              <a:buChar char="Ø"/>
            </a:pPr>
            <a:r>
              <a:rPr lang="en-US" sz="4800" spc="96" dirty="0">
                <a:solidFill>
                  <a:srgbClr val="FFFFFF"/>
                </a:solidFill>
                <a:latin typeface="Century Gothic" panose="020B0502020202020204" pitchFamily="34" charset="0"/>
              </a:rPr>
              <a:t>Site Plan Interaction Menu</a:t>
            </a:r>
          </a:p>
          <a:p>
            <a:pPr marL="685800" indent="-685800" algn="l">
              <a:lnSpc>
                <a:spcPts val="5759"/>
              </a:lnSpc>
              <a:buFont typeface="Wingdings" panose="05000000000000000000" pitchFamily="2" charset="2"/>
              <a:buChar char="Ø"/>
            </a:pPr>
            <a:r>
              <a:rPr lang="en-US" sz="4800" spc="96" dirty="0">
                <a:solidFill>
                  <a:srgbClr val="FFFFFF"/>
                </a:solidFill>
                <a:latin typeface="Century Gothic" panose="020B0502020202020204" pitchFamily="34" charset="0"/>
              </a:rPr>
              <a:t>Implementation</a:t>
            </a:r>
          </a:p>
          <a:p>
            <a:pPr marL="685800" indent="-685800" algn="l">
              <a:lnSpc>
                <a:spcPts val="5759"/>
              </a:lnSpc>
              <a:buFont typeface="Wingdings" panose="05000000000000000000" pitchFamily="2" charset="2"/>
              <a:buChar char="Ø"/>
            </a:pPr>
            <a:r>
              <a:rPr lang="en-US" sz="4800" spc="96" dirty="0">
                <a:solidFill>
                  <a:srgbClr val="FFFFFF"/>
                </a:solidFill>
                <a:latin typeface="Century Gothic" panose="020B0502020202020204" pitchFamily="34" charset="0"/>
              </a:rPr>
              <a:t>Conclusion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14516100" y="1028700"/>
            <a:ext cx="2743200" cy="100821"/>
          </a:xfrm>
          <a:prstGeom prst="rect">
            <a:avLst/>
          </a:prstGeom>
          <a:solidFill>
            <a:srgbClr val="FEE833"/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28156" y="8664385"/>
            <a:ext cx="2629274" cy="11878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35105" y="952500"/>
            <a:ext cx="8527710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12"/>
              </a:lnSpc>
            </a:pPr>
            <a:r>
              <a:rPr lang="en-US" sz="6375" b="1" spc="254">
                <a:solidFill>
                  <a:srgbClr val="FFFFFF"/>
                </a:solidFill>
                <a:latin typeface="Century Gothic" panose="020B0502020202020204" pitchFamily="34" charset="0"/>
              </a:rPr>
              <a:t>GMF MISSION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242647"/>
            <a:ext cx="16928730" cy="51571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l">
              <a:lnSpc>
                <a:spcPts val="5759"/>
              </a:lnSpc>
              <a:buFont typeface="Wingdings" panose="05000000000000000000" pitchFamily="2" charset="2"/>
              <a:buChar char="Ø"/>
            </a:pPr>
            <a:r>
              <a:rPr lang="en-US" sz="4800" spc="96" dirty="0">
                <a:solidFill>
                  <a:srgbClr val="FFFFFF"/>
                </a:solidFill>
                <a:latin typeface="Century Gothic" panose="020B0502020202020204" pitchFamily="34" charset="0"/>
              </a:rPr>
              <a:t>To make money</a:t>
            </a:r>
          </a:p>
          <a:p>
            <a:pPr marL="685800" indent="-685800" algn="l">
              <a:lnSpc>
                <a:spcPts val="5759"/>
              </a:lnSpc>
              <a:buFont typeface="Wingdings" panose="05000000000000000000" pitchFamily="2" charset="2"/>
              <a:buChar char="Ø"/>
            </a:pPr>
            <a:r>
              <a:rPr lang="en-US" sz="4800" spc="96" dirty="0">
                <a:solidFill>
                  <a:srgbClr val="FFFFFF"/>
                </a:solidFill>
                <a:latin typeface="Century Gothic" panose="020B0502020202020204" pitchFamily="34" charset="0"/>
              </a:rPr>
              <a:t>Become a legacy</a:t>
            </a:r>
          </a:p>
          <a:p>
            <a:pPr marL="685800" indent="-685800" algn="l">
              <a:lnSpc>
                <a:spcPts val="5759"/>
              </a:lnSpc>
              <a:buFont typeface="Wingdings" panose="05000000000000000000" pitchFamily="2" charset="2"/>
              <a:buChar char="Ø"/>
            </a:pPr>
            <a:endParaRPr lang="en-US" sz="4800" spc="96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marL="685800" indent="-685800" algn="l">
              <a:lnSpc>
                <a:spcPts val="5759"/>
              </a:lnSpc>
              <a:buFont typeface="Wingdings" panose="05000000000000000000" pitchFamily="2" charset="2"/>
              <a:buChar char="Ø"/>
            </a:pPr>
            <a:r>
              <a:rPr lang="en-US" sz="4800" spc="96" dirty="0">
                <a:solidFill>
                  <a:srgbClr val="FFFFFF"/>
                </a:solidFill>
                <a:latin typeface="Century Gothic" panose="020B0502020202020204" pitchFamily="34" charset="0"/>
              </a:rPr>
              <a:t>Kevin mission:</a:t>
            </a:r>
          </a:p>
          <a:p>
            <a:pPr marL="685800" indent="-685800" algn="l">
              <a:lnSpc>
                <a:spcPts val="5759"/>
              </a:lnSpc>
              <a:buFont typeface="Wingdings" panose="05000000000000000000" pitchFamily="2" charset="2"/>
              <a:buChar char="Ø"/>
            </a:pPr>
            <a:r>
              <a:rPr lang="en-US" sz="4800" spc="96" dirty="0">
                <a:solidFill>
                  <a:srgbClr val="FFFFFF"/>
                </a:solidFill>
                <a:latin typeface="Century Gothic" panose="020B0502020202020204" pitchFamily="34" charset="0"/>
              </a:rPr>
              <a:t>Make stuff so simple that I can grab someone off the street and they will be contributing to production by end of day.</a:t>
            </a:r>
          </a:p>
        </p:txBody>
      </p:sp>
      <p:sp>
        <p:nvSpPr>
          <p:cNvPr id="5" name="AutoShape 5"/>
          <p:cNvSpPr/>
          <p:nvPr/>
        </p:nvSpPr>
        <p:spPr>
          <a:xfrm>
            <a:off x="14516100" y="1028700"/>
            <a:ext cx="2743200" cy="100821"/>
          </a:xfrm>
          <a:prstGeom prst="rect">
            <a:avLst/>
          </a:prstGeom>
          <a:solidFill>
            <a:srgbClr val="FEE833"/>
          </a:solid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28156" y="8664385"/>
            <a:ext cx="2629274" cy="11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C50F1-0F1F-B325-D671-24D175ACE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D8A4158-0208-D5AF-A5F0-118D5DC4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1CD2B109-2010-804F-8BFC-456CCC353A82}"/>
              </a:ext>
            </a:extLst>
          </p:cNvPr>
          <p:cNvSpPr/>
          <p:nvPr/>
        </p:nvSpPr>
        <p:spPr>
          <a:xfrm>
            <a:off x="1197457" y="2656593"/>
            <a:ext cx="3513165" cy="6334213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2BE31AC-E102-B236-9728-546E7D1F1A6B}"/>
              </a:ext>
            </a:extLst>
          </p:cNvPr>
          <p:cNvSpPr/>
          <p:nvPr/>
        </p:nvSpPr>
        <p:spPr>
          <a:xfrm>
            <a:off x="5339795" y="2656593"/>
            <a:ext cx="3528450" cy="6318928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C175578C-9571-93E9-0A27-6A257591D0B4}"/>
              </a:ext>
            </a:extLst>
          </p:cNvPr>
          <p:cNvSpPr/>
          <p:nvPr/>
        </p:nvSpPr>
        <p:spPr>
          <a:xfrm>
            <a:off x="9465611" y="2656593"/>
            <a:ext cx="3528450" cy="6318928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F5B9D8A4-1B2C-77DE-F50E-20A8B6FB14AE}"/>
              </a:ext>
            </a:extLst>
          </p:cNvPr>
          <p:cNvSpPr/>
          <p:nvPr/>
        </p:nvSpPr>
        <p:spPr>
          <a:xfrm>
            <a:off x="13693828" y="2733020"/>
            <a:ext cx="3528450" cy="6257786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9EAFECF-67C2-56CC-EB10-82A0EAB53C1F}"/>
              </a:ext>
            </a:extLst>
          </p:cNvPr>
          <p:cNvGrpSpPr/>
          <p:nvPr/>
        </p:nvGrpSpPr>
        <p:grpSpPr>
          <a:xfrm>
            <a:off x="1474245" y="3233576"/>
            <a:ext cx="2974875" cy="5201599"/>
            <a:chOff x="-20380" y="-152400"/>
            <a:chExt cx="3966499" cy="6935468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566F218-2473-2868-E348-584096AD6C44}"/>
                </a:ext>
              </a:extLst>
            </p:cNvPr>
            <p:cNvSpPr txBox="1"/>
            <p:nvPr/>
          </p:nvSpPr>
          <p:spPr>
            <a:xfrm>
              <a:off x="-20380" y="2119481"/>
              <a:ext cx="3914282" cy="4663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Interactive checklist of Material. 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Equipped with dashboards and scripting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Reduces need for paper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Accelerates accountability, communication, reduces handling</a:t>
              </a:r>
              <a:endParaRPr lang="en-US" sz="1800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0E89635-8075-1A5B-6149-F86912A61102}"/>
                </a:ext>
              </a:extLst>
            </p:cNvPr>
            <p:cNvSpPr txBox="1"/>
            <p:nvPr/>
          </p:nvSpPr>
          <p:spPr>
            <a:xfrm>
              <a:off x="0" y="-152400"/>
              <a:ext cx="3946119" cy="187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Connection Material Planner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B0F61B6F-78D4-115D-D0DD-6B5A0F8C4D1D}"/>
                </a:ext>
              </a:extLst>
            </p:cNvPr>
            <p:cNvSpPr/>
            <p:nvPr/>
          </p:nvSpPr>
          <p:spPr>
            <a:xfrm>
              <a:off x="1251200" y="1776175"/>
              <a:ext cx="1402960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98EC5B7-1B44-D9B9-FD88-5FF93D6EF99D}"/>
              </a:ext>
            </a:extLst>
          </p:cNvPr>
          <p:cNvGrpSpPr/>
          <p:nvPr/>
        </p:nvGrpSpPr>
        <p:grpSpPr>
          <a:xfrm>
            <a:off x="5631868" y="3218291"/>
            <a:ext cx="2959590" cy="5141759"/>
            <a:chOff x="0" y="-152400"/>
            <a:chExt cx="3946119" cy="685567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232DB8F-E392-9FFF-03CD-2647EEFD6C36}"/>
                </a:ext>
              </a:extLst>
            </p:cNvPr>
            <p:cNvSpPr txBox="1"/>
            <p:nvPr/>
          </p:nvSpPr>
          <p:spPr>
            <a:xfrm>
              <a:off x="31837" y="1612226"/>
              <a:ext cx="3914282" cy="5091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Manual Process: 1m45S per beam (40-50 beams) 75 min Avg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Version 1.0- reduces process to 25-30 minutes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Version 2.0 – Reduces process to 2-5 minutes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 house means no paywalls, no clunky support full room for improvement</a:t>
              </a:r>
              <a:endParaRPr lang="en-US" sz="1800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015EB47-23F3-2781-D2AD-89EAE7243E63}"/>
                </a:ext>
              </a:extLst>
            </p:cNvPr>
            <p:cNvSpPr txBox="1"/>
            <p:nvPr/>
          </p:nvSpPr>
          <p:spPr>
            <a:xfrm>
              <a:off x="0" y="-152400"/>
              <a:ext cx="3946119" cy="1226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 House Zeman Extractor</a:t>
              </a:r>
            </a:p>
          </p:txBody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1B5C5936-1814-C3ED-1412-BAD9DE8C188A}"/>
                </a:ext>
              </a:extLst>
            </p:cNvPr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76F7CBBB-258F-3027-FB36-F970A51FB061}"/>
              </a:ext>
            </a:extLst>
          </p:cNvPr>
          <p:cNvGrpSpPr/>
          <p:nvPr/>
        </p:nvGrpSpPr>
        <p:grpSpPr>
          <a:xfrm>
            <a:off x="9677400" y="3218291"/>
            <a:ext cx="3200400" cy="4179958"/>
            <a:chOff x="-107045" y="-152400"/>
            <a:chExt cx="4267199" cy="5573276"/>
          </a:xfrm>
        </p:grpSpPr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DD08EBC-C111-9F27-C23E-AD716A976E2A}"/>
                </a:ext>
              </a:extLst>
            </p:cNvPr>
            <p:cNvSpPr txBox="1"/>
            <p:nvPr/>
          </p:nvSpPr>
          <p:spPr>
            <a:xfrm>
              <a:off x="31838" y="1612226"/>
              <a:ext cx="3914282" cy="38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Tracks Fab/Weld Status by Seq/Lot/Beams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Allows Plant Team to grab information within seconds reducing the need to run across. 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Eliminates paperwork/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5E407BB8-7D22-7E1A-DAFD-5BD6010A047D}"/>
                </a:ext>
              </a:extLst>
            </p:cNvPr>
            <p:cNvSpPr txBox="1"/>
            <p:nvPr/>
          </p:nvSpPr>
          <p:spPr>
            <a:xfrm>
              <a:off x="-107045" y="-152400"/>
              <a:ext cx="4267199" cy="12264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Fabrication/Weld Tracker</a:t>
              </a:r>
            </a:p>
          </p:txBody>
        </p:sp>
        <p:sp>
          <p:nvSpPr>
            <p:cNvPr id="18" name="AutoShape 18">
              <a:extLst>
                <a:ext uri="{FF2B5EF4-FFF2-40B4-BE49-F238E27FC236}">
                  <a16:creationId xmlns:a16="http://schemas.microsoft.com/office/drawing/2014/main" id="{CE490C25-A389-FB54-1647-BF4D08CCADFC}"/>
                </a:ext>
              </a:extLst>
            </p:cNvPr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6E88D265-309D-E243-7C2B-78801E99B35B}"/>
              </a:ext>
            </a:extLst>
          </p:cNvPr>
          <p:cNvGrpSpPr/>
          <p:nvPr/>
        </p:nvGrpSpPr>
        <p:grpSpPr>
          <a:xfrm>
            <a:off x="13854165" y="3218291"/>
            <a:ext cx="2959590" cy="1013157"/>
            <a:chOff x="0" y="-152400"/>
            <a:chExt cx="3946119" cy="1350876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4FE6D056-A4DA-04C6-846C-6FB17A1B34F9}"/>
                </a:ext>
              </a:extLst>
            </p:cNvPr>
            <p:cNvSpPr txBox="1"/>
            <p:nvPr/>
          </p:nvSpPr>
          <p:spPr>
            <a:xfrm>
              <a:off x="0" y="-152400"/>
              <a:ext cx="3946119" cy="578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?</a:t>
              </a:r>
            </a:p>
          </p:txBody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307D7462-BA3D-2FC9-3E0E-AF411C09ED42}"/>
                </a:ext>
              </a:extLst>
            </p:cNvPr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64EC585A-834D-0DAA-8B2D-A0E0751F005E}"/>
              </a:ext>
            </a:extLst>
          </p:cNvPr>
          <p:cNvSpPr txBox="1"/>
          <p:nvPr/>
        </p:nvSpPr>
        <p:spPr>
          <a:xfrm>
            <a:off x="2829948" y="254539"/>
            <a:ext cx="12628105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550" b="1" spc="111" dirty="0">
                <a:solidFill>
                  <a:srgbClr val="FEE833"/>
                </a:solidFill>
                <a:latin typeface="Century Gothic" panose="020B0502020202020204" pitchFamily="34" charset="0"/>
              </a:rPr>
              <a:t>Ongoing Tools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10ACCBCE-94E7-C175-D5E4-4E8222874B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73400" y="69470"/>
            <a:ext cx="2629274" cy="11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0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210DD-6C0A-E5B1-17E2-26F56D92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5856E5A-AFF6-AD7B-44A1-475F21DA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4E2BA9E8-B18E-B34B-24C6-62DE58541512}"/>
              </a:ext>
            </a:extLst>
          </p:cNvPr>
          <p:cNvSpPr/>
          <p:nvPr/>
        </p:nvSpPr>
        <p:spPr>
          <a:xfrm>
            <a:off x="1197457" y="2656593"/>
            <a:ext cx="16633343" cy="7699877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7AADB297-F5DC-8987-7AFD-9123EF67D0F0}"/>
              </a:ext>
            </a:extLst>
          </p:cNvPr>
          <p:cNvGrpSpPr/>
          <p:nvPr/>
        </p:nvGrpSpPr>
        <p:grpSpPr>
          <a:xfrm>
            <a:off x="1474245" y="3233576"/>
            <a:ext cx="5078955" cy="4386632"/>
            <a:chOff x="-20380" y="-152400"/>
            <a:chExt cx="3198662" cy="5848845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694BA89-5D73-288A-4E43-ACC56D573179}"/>
                </a:ext>
              </a:extLst>
            </p:cNvPr>
            <p:cNvSpPr txBox="1"/>
            <p:nvPr/>
          </p:nvSpPr>
          <p:spPr>
            <a:xfrm>
              <a:off x="-20380" y="2119481"/>
              <a:ext cx="3198662" cy="35769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 algn="ctr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Interactive checklist of Material. </a:t>
              </a:r>
            </a:p>
            <a:p>
              <a:pPr marL="285750" indent="-285750" algn="ctr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Equipped with dashboards and scripting</a:t>
              </a:r>
            </a:p>
            <a:p>
              <a:pPr marL="285750" indent="-285750" algn="ctr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Reduces need for paper</a:t>
              </a:r>
            </a:p>
            <a:p>
              <a:pPr marL="285750" indent="-285750" algn="ctr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Accelerates accountability, communication, reduces handling</a:t>
              </a:r>
              <a:endParaRPr lang="en-US" sz="1800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5FABEB4-1323-9A12-EA55-BCD2363C4060}"/>
                </a:ext>
              </a:extLst>
            </p:cNvPr>
            <p:cNvSpPr txBox="1"/>
            <p:nvPr/>
          </p:nvSpPr>
          <p:spPr>
            <a:xfrm>
              <a:off x="0" y="-152400"/>
              <a:ext cx="3130292" cy="12264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Connection Material Planner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C35C7E56-F8DF-5DD5-E48D-EB3F52B0DAA4}"/>
                </a:ext>
              </a:extLst>
            </p:cNvPr>
            <p:cNvSpPr/>
            <p:nvPr/>
          </p:nvSpPr>
          <p:spPr>
            <a:xfrm>
              <a:off x="58945" y="1776175"/>
              <a:ext cx="2927378" cy="2115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73D419EC-6D09-95B1-6FF5-B707576DFD33}"/>
              </a:ext>
            </a:extLst>
          </p:cNvPr>
          <p:cNvSpPr txBox="1"/>
          <p:nvPr/>
        </p:nvSpPr>
        <p:spPr>
          <a:xfrm>
            <a:off x="2829948" y="254539"/>
            <a:ext cx="12628105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550" b="1" spc="111" dirty="0">
                <a:solidFill>
                  <a:srgbClr val="FEE833"/>
                </a:solidFill>
                <a:latin typeface="Century Gothic" panose="020B0502020202020204" pitchFamily="34" charset="0"/>
              </a:rPr>
              <a:t>Ongoing Tools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A517704D-EF5B-EB47-E009-97FC829C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73400" y="69470"/>
            <a:ext cx="2629274" cy="11878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DDCC3A-19D7-1ED1-973B-1B498D6C9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488" y="2656593"/>
            <a:ext cx="10150277" cy="63342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2229D1F-C357-72A9-F44F-C4894BCAE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787" y="8839656"/>
            <a:ext cx="111823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6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197457" y="2656593"/>
            <a:ext cx="3513165" cy="6334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/>
          <p:cNvSpPr/>
          <p:nvPr/>
        </p:nvSpPr>
        <p:spPr>
          <a:xfrm>
            <a:off x="5339795" y="2656593"/>
            <a:ext cx="3528450" cy="6318928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AutoShape 5"/>
          <p:cNvSpPr/>
          <p:nvPr/>
        </p:nvSpPr>
        <p:spPr>
          <a:xfrm>
            <a:off x="9465611" y="2656593"/>
            <a:ext cx="3528450" cy="6318928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AutoShape 6"/>
          <p:cNvSpPr/>
          <p:nvPr/>
        </p:nvSpPr>
        <p:spPr>
          <a:xfrm>
            <a:off x="13693828" y="2733020"/>
            <a:ext cx="3528450" cy="6257786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/>
          <p:cNvGrpSpPr/>
          <p:nvPr/>
        </p:nvGrpSpPr>
        <p:grpSpPr>
          <a:xfrm>
            <a:off x="1474245" y="3233576"/>
            <a:ext cx="2974875" cy="5201599"/>
            <a:chOff x="-20380" y="-152400"/>
            <a:chExt cx="3966499" cy="6935468"/>
          </a:xfrm>
        </p:grpSpPr>
        <p:sp>
          <p:nvSpPr>
            <p:cNvPr id="8" name="TextBox 8"/>
            <p:cNvSpPr txBox="1"/>
            <p:nvPr/>
          </p:nvSpPr>
          <p:spPr>
            <a:xfrm>
              <a:off x="-20380" y="2119481"/>
              <a:ext cx="3914282" cy="4663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Interactive checklist of Material. 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Equipped with dashboards and scripting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Reduces need for paper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Accelerates accountability, communication, reduces handling</a:t>
              </a:r>
              <a:endParaRPr lang="en-US" sz="1800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52400"/>
              <a:ext cx="3946119" cy="187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Connection Material Planner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251200" y="1776175"/>
              <a:ext cx="1402960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31868" y="3218291"/>
            <a:ext cx="2959590" cy="5141759"/>
            <a:chOff x="0" y="-152400"/>
            <a:chExt cx="3946119" cy="6855676"/>
          </a:xfrm>
        </p:grpSpPr>
        <p:sp>
          <p:nvSpPr>
            <p:cNvPr id="12" name="TextBox 12"/>
            <p:cNvSpPr txBox="1"/>
            <p:nvPr/>
          </p:nvSpPr>
          <p:spPr>
            <a:xfrm>
              <a:off x="31837" y="1612226"/>
              <a:ext cx="3914282" cy="5091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Manual Process: 1m45S per beam (40-50 beams) 75 min Avg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Version 1.0- reduces process to 25-30 minutes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Version 2.0 – Reduces process to 2-5 minutes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 house means no paywalls, no clunky support full room for improvement</a:t>
              </a:r>
              <a:endParaRPr lang="en-US" sz="1800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52400"/>
              <a:ext cx="3946119" cy="1226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 House Zeman Extractor</a:t>
              </a: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77400" y="3218291"/>
            <a:ext cx="3200400" cy="4179958"/>
            <a:chOff x="-107045" y="-152400"/>
            <a:chExt cx="4267199" cy="5573276"/>
          </a:xfrm>
        </p:grpSpPr>
        <p:sp>
          <p:nvSpPr>
            <p:cNvPr id="16" name="TextBox 16"/>
            <p:cNvSpPr txBox="1"/>
            <p:nvPr/>
          </p:nvSpPr>
          <p:spPr>
            <a:xfrm>
              <a:off x="31838" y="1612226"/>
              <a:ext cx="3914282" cy="38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Tracks Fab/Weld Status by Seq/Lot/Beams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Allows Plant Team to grab information within seconds reducing the need to run across. 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Eliminates paperwork/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-107045" y="-152400"/>
              <a:ext cx="4267199" cy="12264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Fabrication/Weld Tracker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854165" y="3218291"/>
            <a:ext cx="2959590" cy="1013157"/>
            <a:chOff x="0" y="-152400"/>
            <a:chExt cx="3946119" cy="1350876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52400"/>
              <a:ext cx="3946119" cy="578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?</a:t>
              </a:r>
            </a:p>
          </p:txBody>
        </p:sp>
        <p:sp>
          <p:nvSpPr>
            <p:cNvPr id="22" name="AutoShape 22"/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829948" y="254539"/>
            <a:ext cx="12628105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550" b="1" spc="111" dirty="0">
                <a:solidFill>
                  <a:srgbClr val="FEE833"/>
                </a:solidFill>
                <a:latin typeface="Century Gothic" panose="020B0502020202020204" pitchFamily="34" charset="0"/>
              </a:rPr>
              <a:t>Ongoing Tools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C8CDF904-4E44-07DE-FCD7-DB4970ACE7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73400" y="69470"/>
            <a:ext cx="2629274" cy="1187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D585C-3E03-1BD4-3D42-F11D82B54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3CD127B-6438-0E6C-EC0A-88C18C9DD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5AF6996B-8147-F66D-318B-15A669C378F3}"/>
              </a:ext>
            </a:extLst>
          </p:cNvPr>
          <p:cNvSpPr/>
          <p:nvPr/>
        </p:nvSpPr>
        <p:spPr>
          <a:xfrm>
            <a:off x="1197457" y="2656593"/>
            <a:ext cx="16633343" cy="7699877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2AF8450-65A4-F7EE-3BD6-1778944A19F1}"/>
              </a:ext>
            </a:extLst>
          </p:cNvPr>
          <p:cNvGrpSpPr/>
          <p:nvPr/>
        </p:nvGrpSpPr>
        <p:grpSpPr>
          <a:xfrm>
            <a:off x="1055485" y="3233576"/>
            <a:ext cx="9929006" cy="4765864"/>
            <a:chOff x="-148993" y="-152400"/>
            <a:chExt cx="3279285" cy="6001834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A8DB986-C269-9843-EC35-D29731054452}"/>
                </a:ext>
              </a:extLst>
            </p:cNvPr>
            <p:cNvSpPr txBox="1"/>
            <p:nvPr/>
          </p:nvSpPr>
          <p:spPr>
            <a:xfrm>
              <a:off x="-148993" y="234558"/>
              <a:ext cx="3198662" cy="56148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endParaRPr lang="en-US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endParaRPr lang="en-US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  <a:p>
              <a:pPr algn="ctr">
                <a:lnSpc>
                  <a:spcPts val="2520"/>
                </a:lnSpc>
              </a:pPr>
              <a:r>
                <a:rPr lang="en-US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Manual Process: 1 min 45 Seconds per Beam</a:t>
              </a:r>
            </a:p>
            <a:p>
              <a:pPr algn="ctr">
                <a:lnSpc>
                  <a:spcPts val="2520"/>
                </a:lnSpc>
              </a:pPr>
              <a:r>
                <a:rPr lang="en-US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Version 1: 45 Seconds per beam</a:t>
              </a:r>
            </a:p>
            <a:p>
              <a:pPr algn="ctr">
                <a:lnSpc>
                  <a:spcPts val="2520"/>
                </a:lnSpc>
              </a:pPr>
              <a:r>
                <a:rPr lang="en-US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Version 2: 5-10 seconds per Lot</a:t>
              </a:r>
            </a:p>
            <a:p>
              <a:pPr algn="ctr">
                <a:lnSpc>
                  <a:spcPts val="2520"/>
                </a:lnSpc>
              </a:pPr>
              <a:r>
                <a:rPr lang="en-US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Assume A lot has 20-30 beams</a:t>
              </a:r>
            </a:p>
            <a:p>
              <a:pPr algn="ctr">
                <a:lnSpc>
                  <a:spcPts val="2520"/>
                </a:lnSpc>
              </a:pPr>
              <a:endParaRPr lang="en-US" b="1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  <a:p>
              <a:pPr algn="ctr">
                <a:lnSpc>
                  <a:spcPts val="2520"/>
                </a:lnSpc>
              </a:pPr>
              <a:r>
                <a:rPr lang="en-US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Rakers 1: 29 Beams</a:t>
              </a:r>
            </a:p>
            <a:p>
              <a:pPr algn="ctr">
                <a:lnSpc>
                  <a:spcPts val="2520"/>
                </a:lnSpc>
              </a:pPr>
              <a:r>
                <a:rPr lang="en-US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Rakers 2: 35 Beams</a:t>
              </a:r>
            </a:p>
            <a:p>
              <a:pPr algn="ctr">
                <a:lnSpc>
                  <a:spcPts val="2520"/>
                </a:lnSpc>
              </a:pPr>
              <a:r>
                <a:rPr lang="en-US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USF: 281</a:t>
              </a:r>
            </a:p>
            <a:p>
              <a:pPr algn="ctr">
                <a:lnSpc>
                  <a:spcPts val="2520"/>
                </a:lnSpc>
              </a:pPr>
              <a:r>
                <a:rPr lang="en-US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MT:1775</a:t>
              </a:r>
            </a:p>
            <a:p>
              <a:pPr algn="ctr">
                <a:lnSpc>
                  <a:spcPts val="2520"/>
                </a:lnSpc>
              </a:pPr>
              <a:endParaRPr lang="en-US" b="1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  <a:p>
              <a:pPr algn="ctr">
                <a:lnSpc>
                  <a:spcPts val="2520"/>
                </a:lnSpc>
              </a:pPr>
              <a:endParaRPr lang="en-US" b="1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  <a:p>
              <a:pPr algn="ctr">
                <a:lnSpc>
                  <a:spcPts val="2520"/>
                </a:lnSpc>
              </a:pPr>
              <a:endParaRPr lang="en-US" b="1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1FFE146A-67DF-2017-46FA-B3A4F4E64DE2}"/>
                </a:ext>
              </a:extLst>
            </p:cNvPr>
            <p:cNvSpPr txBox="1"/>
            <p:nvPr/>
          </p:nvSpPr>
          <p:spPr>
            <a:xfrm>
              <a:off x="0" y="-152400"/>
              <a:ext cx="3130292" cy="5767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 House Zeman Extractor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A0B35D59-7A69-0D52-373C-2A47A9733524}"/>
                </a:ext>
              </a:extLst>
            </p:cNvPr>
            <p:cNvSpPr/>
            <p:nvPr/>
          </p:nvSpPr>
          <p:spPr>
            <a:xfrm>
              <a:off x="101457" y="539340"/>
              <a:ext cx="2927378" cy="2115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FD43C117-B145-257E-C049-40F50ABDEE45}"/>
              </a:ext>
            </a:extLst>
          </p:cNvPr>
          <p:cNvSpPr txBox="1"/>
          <p:nvPr/>
        </p:nvSpPr>
        <p:spPr>
          <a:xfrm>
            <a:off x="2829948" y="254539"/>
            <a:ext cx="12628105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550" b="1" spc="111" dirty="0">
                <a:solidFill>
                  <a:srgbClr val="FEE833"/>
                </a:solidFill>
                <a:latin typeface="Century Gothic" panose="020B0502020202020204" pitchFamily="34" charset="0"/>
              </a:rPr>
              <a:t>Ongoing Tools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1160F865-24A2-5344-2900-9ADF81E4F5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73400" y="69470"/>
            <a:ext cx="2629274" cy="118783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D8A95C8E-4644-5F84-5F5F-227B8D19D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0B9B020-87D4-577D-ECFB-585CAEDDF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860F5F-0273-7049-A0C6-FABD232D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6175" y="2656593"/>
            <a:ext cx="6524625" cy="7699876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C281247-8DDF-4EE4-144A-A5713D36F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132815"/>
              </p:ext>
            </p:extLst>
          </p:nvPr>
        </p:nvGraphicFramePr>
        <p:xfrm>
          <a:off x="1197456" y="7064569"/>
          <a:ext cx="1010872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7180">
                  <a:extLst>
                    <a:ext uri="{9D8B030D-6E8A-4147-A177-3AD203B41FA5}">
                      <a16:colId xmlns:a16="http://schemas.microsoft.com/office/drawing/2014/main" val="1221752224"/>
                    </a:ext>
                  </a:extLst>
                </a:gridCol>
                <a:gridCol w="2527180">
                  <a:extLst>
                    <a:ext uri="{9D8B030D-6E8A-4147-A177-3AD203B41FA5}">
                      <a16:colId xmlns:a16="http://schemas.microsoft.com/office/drawing/2014/main" val="454624202"/>
                    </a:ext>
                  </a:extLst>
                </a:gridCol>
                <a:gridCol w="2527180">
                  <a:extLst>
                    <a:ext uri="{9D8B030D-6E8A-4147-A177-3AD203B41FA5}">
                      <a16:colId xmlns:a16="http://schemas.microsoft.com/office/drawing/2014/main" val="2008117030"/>
                    </a:ext>
                  </a:extLst>
                </a:gridCol>
                <a:gridCol w="2527180">
                  <a:extLst>
                    <a:ext uri="{9D8B030D-6E8A-4147-A177-3AD203B41FA5}">
                      <a16:colId xmlns:a16="http://schemas.microsoft.com/office/drawing/2014/main" val="1231493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0" dirty="0"/>
                        <a:t>Job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82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Rakers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minutes 45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 Minutes 45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890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Rakers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</a:t>
                      </a:r>
                      <a:r>
                        <a:rPr lang="en-US" dirty="0" err="1"/>
                        <a:t>hr</a:t>
                      </a:r>
                      <a:r>
                        <a:rPr lang="en-US" dirty="0"/>
                        <a:t> 1 minute 15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 Minutes 15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 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024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USF SS4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Hours 11 minutes 45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hours 30 Minutes 45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700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Milk Tanks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51 Hours 46 minutes 15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 Hours 11 Minutes 15 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351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Speed: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Terrible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Legacy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67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8400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E4807-A66B-20F7-B432-00FB7F257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0107944-3121-1F96-BFC0-EE666F6ED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17F9096A-5CCF-629D-F8F7-A8B22989772A}"/>
              </a:ext>
            </a:extLst>
          </p:cNvPr>
          <p:cNvSpPr/>
          <p:nvPr/>
        </p:nvSpPr>
        <p:spPr>
          <a:xfrm>
            <a:off x="1197457" y="2656593"/>
            <a:ext cx="3513165" cy="63342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1B14D94-C169-96C7-157F-5A87F6149CD4}"/>
              </a:ext>
            </a:extLst>
          </p:cNvPr>
          <p:cNvSpPr/>
          <p:nvPr/>
        </p:nvSpPr>
        <p:spPr>
          <a:xfrm>
            <a:off x="5339795" y="2656593"/>
            <a:ext cx="3528450" cy="63189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BDFB5D54-65A6-3AF6-7E88-0544C9A912D0}"/>
              </a:ext>
            </a:extLst>
          </p:cNvPr>
          <p:cNvSpPr/>
          <p:nvPr/>
        </p:nvSpPr>
        <p:spPr>
          <a:xfrm>
            <a:off x="9465611" y="2656593"/>
            <a:ext cx="3528450" cy="6318928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6" name="AutoShape 6">
            <a:extLst>
              <a:ext uri="{FF2B5EF4-FFF2-40B4-BE49-F238E27FC236}">
                <a16:creationId xmlns:a16="http://schemas.microsoft.com/office/drawing/2014/main" id="{5DA711AC-1773-2341-3930-32D9DE4F07E4}"/>
              </a:ext>
            </a:extLst>
          </p:cNvPr>
          <p:cNvSpPr/>
          <p:nvPr/>
        </p:nvSpPr>
        <p:spPr>
          <a:xfrm>
            <a:off x="13693828" y="2733020"/>
            <a:ext cx="3528450" cy="6257786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B85D6A00-5182-BAAC-6624-9574DA3E5F0D}"/>
              </a:ext>
            </a:extLst>
          </p:cNvPr>
          <p:cNvGrpSpPr/>
          <p:nvPr/>
        </p:nvGrpSpPr>
        <p:grpSpPr>
          <a:xfrm>
            <a:off x="1474245" y="3233576"/>
            <a:ext cx="2974875" cy="5201599"/>
            <a:chOff x="-20380" y="-152400"/>
            <a:chExt cx="3966499" cy="6935468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380F23E-6209-749B-4314-CD8AD7268E6C}"/>
                </a:ext>
              </a:extLst>
            </p:cNvPr>
            <p:cNvSpPr txBox="1"/>
            <p:nvPr/>
          </p:nvSpPr>
          <p:spPr>
            <a:xfrm>
              <a:off x="-20380" y="2119481"/>
              <a:ext cx="3914282" cy="4663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Interactive checklist of Material. 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Equipped with dashboards and scripting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Reduces need for paper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Accelerates accountability, communication, reduces handling</a:t>
              </a:r>
              <a:endParaRPr lang="en-US" sz="1800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1EBFDC3-7A16-B58D-9E91-148599960EA2}"/>
                </a:ext>
              </a:extLst>
            </p:cNvPr>
            <p:cNvSpPr txBox="1"/>
            <p:nvPr/>
          </p:nvSpPr>
          <p:spPr>
            <a:xfrm>
              <a:off x="0" y="-152400"/>
              <a:ext cx="3946119" cy="1876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Connection Material Planner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4E6AD9FF-C4F9-CBA5-E806-A6E5008C1899}"/>
                </a:ext>
              </a:extLst>
            </p:cNvPr>
            <p:cNvSpPr/>
            <p:nvPr/>
          </p:nvSpPr>
          <p:spPr>
            <a:xfrm>
              <a:off x="1251200" y="1776175"/>
              <a:ext cx="1402960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305DB7B-02A5-731A-6332-0F2DC634FAA9}"/>
              </a:ext>
            </a:extLst>
          </p:cNvPr>
          <p:cNvGrpSpPr/>
          <p:nvPr/>
        </p:nvGrpSpPr>
        <p:grpSpPr>
          <a:xfrm>
            <a:off x="5631868" y="3218291"/>
            <a:ext cx="2959590" cy="5141759"/>
            <a:chOff x="0" y="-152400"/>
            <a:chExt cx="3946119" cy="6855676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B6D7360-83B5-990E-370B-47A92B63C189}"/>
                </a:ext>
              </a:extLst>
            </p:cNvPr>
            <p:cNvSpPr txBox="1"/>
            <p:nvPr/>
          </p:nvSpPr>
          <p:spPr>
            <a:xfrm>
              <a:off x="31837" y="1612226"/>
              <a:ext cx="3914282" cy="5091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Manual Process: 1m45S per beam (40-50 beams) 75 min Avg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Version 1.0- reduces process to 25-30 minutes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Version 2.0 – Reduces process to 2-5 minutes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 house means no paywalls, no clunky support full room for improvement</a:t>
              </a:r>
              <a:endParaRPr lang="en-US" sz="1800" spc="53" dirty="0">
                <a:solidFill>
                  <a:srgbClr val="252827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B10A69C-E907-49D0-5F74-E480403335D5}"/>
                </a:ext>
              </a:extLst>
            </p:cNvPr>
            <p:cNvSpPr txBox="1"/>
            <p:nvPr/>
          </p:nvSpPr>
          <p:spPr>
            <a:xfrm>
              <a:off x="0" y="-152400"/>
              <a:ext cx="3946119" cy="12264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In House Zeman Extractor</a:t>
              </a:r>
            </a:p>
          </p:txBody>
        </p:sp>
        <p:sp>
          <p:nvSpPr>
            <p:cNvPr id="14" name="AutoShape 14">
              <a:extLst>
                <a:ext uri="{FF2B5EF4-FFF2-40B4-BE49-F238E27FC236}">
                  <a16:creationId xmlns:a16="http://schemas.microsoft.com/office/drawing/2014/main" id="{0D2A70AB-1B8B-BDF2-008B-D5F29E674CAD}"/>
                </a:ext>
              </a:extLst>
            </p:cNvPr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52B9DD9D-8B4E-41C8-0C97-0032A31596DE}"/>
              </a:ext>
            </a:extLst>
          </p:cNvPr>
          <p:cNvGrpSpPr/>
          <p:nvPr/>
        </p:nvGrpSpPr>
        <p:grpSpPr>
          <a:xfrm>
            <a:off x="9677400" y="3218291"/>
            <a:ext cx="3200400" cy="4179958"/>
            <a:chOff x="-107045" y="-152400"/>
            <a:chExt cx="4267199" cy="5573276"/>
          </a:xfrm>
        </p:grpSpPr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09E5916B-06AD-B01F-F55C-CA81E818AB17}"/>
                </a:ext>
              </a:extLst>
            </p:cNvPr>
            <p:cNvSpPr txBox="1"/>
            <p:nvPr/>
          </p:nvSpPr>
          <p:spPr>
            <a:xfrm>
              <a:off x="31838" y="1612226"/>
              <a:ext cx="3914282" cy="3808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Tracks Fab/Weld Status by Seq/Lot/Beams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Allows Plant Team to grab information within seconds reducing the need to run across. </a:t>
              </a:r>
            </a:p>
            <a:p>
              <a:pPr marL="285750" indent="-285750" algn="ctr">
                <a:lnSpc>
                  <a:spcPts val="252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Eliminates paperwork/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5DD9854-A4EC-BCD4-81CF-5FB49CB866F3}"/>
                </a:ext>
              </a:extLst>
            </p:cNvPr>
            <p:cNvSpPr txBox="1"/>
            <p:nvPr/>
          </p:nvSpPr>
          <p:spPr>
            <a:xfrm>
              <a:off x="-107045" y="-152400"/>
              <a:ext cx="4267199" cy="122648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Fabrication/Weld Tracker</a:t>
              </a:r>
            </a:p>
          </p:txBody>
        </p:sp>
        <p:sp>
          <p:nvSpPr>
            <p:cNvPr id="18" name="AutoShape 18">
              <a:extLst>
                <a:ext uri="{FF2B5EF4-FFF2-40B4-BE49-F238E27FC236}">
                  <a16:creationId xmlns:a16="http://schemas.microsoft.com/office/drawing/2014/main" id="{0AB40874-2888-0EA2-4872-F837A43020EA}"/>
                </a:ext>
              </a:extLst>
            </p:cNvPr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0996ACE-78DC-96EC-85AF-084E13486A84}"/>
              </a:ext>
            </a:extLst>
          </p:cNvPr>
          <p:cNvGrpSpPr/>
          <p:nvPr/>
        </p:nvGrpSpPr>
        <p:grpSpPr>
          <a:xfrm>
            <a:off x="13854165" y="3218291"/>
            <a:ext cx="2959590" cy="1013157"/>
            <a:chOff x="0" y="-152400"/>
            <a:chExt cx="3946119" cy="1350876"/>
          </a:xfrm>
        </p:grpSpPr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58CFCD04-D692-3CC0-898F-F0D04B6833FF}"/>
                </a:ext>
              </a:extLst>
            </p:cNvPr>
            <p:cNvSpPr txBox="1"/>
            <p:nvPr/>
          </p:nvSpPr>
          <p:spPr>
            <a:xfrm>
              <a:off x="0" y="-152400"/>
              <a:ext cx="3946119" cy="5783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?</a:t>
              </a:r>
            </a:p>
          </p:txBody>
        </p:sp>
        <p:sp>
          <p:nvSpPr>
            <p:cNvPr id="22" name="AutoShape 22">
              <a:extLst>
                <a:ext uri="{FF2B5EF4-FFF2-40B4-BE49-F238E27FC236}">
                  <a16:creationId xmlns:a16="http://schemas.microsoft.com/office/drawing/2014/main" id="{33FA684C-B6B8-5F4C-DEDA-EC67462B2DF4}"/>
                </a:ext>
              </a:extLst>
            </p:cNvPr>
            <p:cNvSpPr/>
            <p:nvPr/>
          </p:nvSpPr>
          <p:spPr>
            <a:xfrm>
              <a:off x="1261390" y="1088485"/>
              <a:ext cx="1402959" cy="1099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6F5EAB6C-1D6E-76C3-E1A3-D084F8F650C6}"/>
              </a:ext>
            </a:extLst>
          </p:cNvPr>
          <p:cNvSpPr txBox="1"/>
          <p:nvPr/>
        </p:nvSpPr>
        <p:spPr>
          <a:xfrm>
            <a:off x="2829948" y="254539"/>
            <a:ext cx="12628105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550" b="1" spc="111" dirty="0">
                <a:solidFill>
                  <a:srgbClr val="FEE833"/>
                </a:solidFill>
                <a:latin typeface="Century Gothic" panose="020B0502020202020204" pitchFamily="34" charset="0"/>
              </a:rPr>
              <a:t>Ongoing Tools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A9753555-D455-0996-9806-C9540BA7B7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73400" y="69470"/>
            <a:ext cx="2629274" cy="11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3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F2A5F-11A4-A834-ED39-4BECE582E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641E9F-48FC-F397-1488-5847678A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t="5583" b="433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DC16F621-9347-9A2A-07B8-2CFE0AAD8757}"/>
              </a:ext>
            </a:extLst>
          </p:cNvPr>
          <p:cNvSpPr/>
          <p:nvPr/>
        </p:nvSpPr>
        <p:spPr>
          <a:xfrm>
            <a:off x="1197457" y="2656593"/>
            <a:ext cx="16633343" cy="7699877"/>
          </a:xfrm>
          <a:prstGeom prst="rect">
            <a:avLst/>
          </a:prstGeom>
          <a:solidFill>
            <a:srgbClr val="D9D9D9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AB8727F-2FD4-76A1-0F6E-E91C81207A25}"/>
              </a:ext>
            </a:extLst>
          </p:cNvPr>
          <p:cNvGrpSpPr/>
          <p:nvPr/>
        </p:nvGrpSpPr>
        <p:grpSpPr>
          <a:xfrm>
            <a:off x="1474245" y="3233576"/>
            <a:ext cx="5078955" cy="6602623"/>
            <a:chOff x="-20380" y="-152400"/>
            <a:chExt cx="3198662" cy="8803500"/>
          </a:xfrm>
        </p:grpSpPr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F974B69-F2F0-BE45-BAE1-825A95856BB1}"/>
                </a:ext>
              </a:extLst>
            </p:cNvPr>
            <p:cNvSpPr txBox="1"/>
            <p:nvPr/>
          </p:nvSpPr>
          <p:spPr>
            <a:xfrm>
              <a:off x="-20380" y="2119481"/>
              <a:ext cx="3198662" cy="65316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 algn="ctr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Allows tracking on Main mark Fab and Weld progress in real time. </a:t>
              </a:r>
            </a:p>
            <a:p>
              <a:pPr marL="285750" indent="-285750" algn="ctr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Eliminates having to run several reports on </a:t>
              </a:r>
              <a:r>
                <a:rPr lang="en-US" spc="53" dirty="0" err="1">
                  <a:solidFill>
                    <a:srgbClr val="252827"/>
                  </a:solidFill>
                  <a:latin typeface="Century Gothic" panose="020B0502020202020204" pitchFamily="34" charset="0"/>
                </a:rPr>
                <a:t>powerfab</a:t>
              </a: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. </a:t>
              </a:r>
            </a:p>
            <a:p>
              <a:pPr marL="285750" indent="-285750" algn="ctr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Eliminates unnecessary delay having to walk across the plant looking for people for updates. </a:t>
              </a:r>
            </a:p>
            <a:p>
              <a:pPr marL="285750" indent="-285750" algn="ctr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Eliminate papers and incorrect reports</a:t>
              </a:r>
            </a:p>
            <a:p>
              <a:pPr marL="285750" indent="-285750" algn="ctr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b="1" spc="53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Talks to master Ship List (IP)</a:t>
              </a:r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783E218-00D5-4015-0BC0-5C4738EC4456}"/>
                </a:ext>
              </a:extLst>
            </p:cNvPr>
            <p:cNvSpPr txBox="1"/>
            <p:nvPr/>
          </p:nvSpPr>
          <p:spPr>
            <a:xfrm>
              <a:off x="0" y="-152400"/>
              <a:ext cx="3130292" cy="57673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40"/>
                </a:lnSpc>
              </a:pPr>
              <a:r>
                <a:rPr lang="en-US" sz="2400" b="1" spc="288" dirty="0">
                  <a:solidFill>
                    <a:srgbClr val="252827"/>
                  </a:solidFill>
                  <a:latin typeface="Century Gothic" panose="020B0502020202020204" pitchFamily="34" charset="0"/>
                </a:rPr>
                <a:t>Fab/Weld Tracking tool</a:t>
              </a:r>
            </a:p>
          </p:txBody>
        </p:sp>
        <p:sp>
          <p:nvSpPr>
            <p:cNvPr id="10" name="AutoShape 10">
              <a:extLst>
                <a:ext uri="{FF2B5EF4-FFF2-40B4-BE49-F238E27FC236}">
                  <a16:creationId xmlns:a16="http://schemas.microsoft.com/office/drawing/2014/main" id="{6BF93D85-EA6F-E5BD-76C2-C753A6C80529}"/>
                </a:ext>
              </a:extLst>
            </p:cNvPr>
            <p:cNvSpPr/>
            <p:nvPr/>
          </p:nvSpPr>
          <p:spPr>
            <a:xfrm>
              <a:off x="58945" y="1776175"/>
              <a:ext cx="2927378" cy="211591"/>
            </a:xfrm>
            <a:prstGeom prst="rect">
              <a:avLst/>
            </a:prstGeom>
            <a:solidFill>
              <a:srgbClr val="FEE833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76F1F961-15C1-28D9-FB7F-39BEECAD573D}"/>
              </a:ext>
            </a:extLst>
          </p:cNvPr>
          <p:cNvSpPr txBox="1"/>
          <p:nvPr/>
        </p:nvSpPr>
        <p:spPr>
          <a:xfrm>
            <a:off x="2829948" y="254539"/>
            <a:ext cx="12628105" cy="85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5550" b="1" spc="111" dirty="0">
                <a:solidFill>
                  <a:srgbClr val="FEE833"/>
                </a:solidFill>
                <a:latin typeface="Century Gothic" panose="020B0502020202020204" pitchFamily="34" charset="0"/>
              </a:rPr>
              <a:t>Ongoing Tools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9715A8A0-95B9-C1E5-236D-E88D9D1CC7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73400" y="69470"/>
            <a:ext cx="2629274" cy="1187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9DAAE3-A8A8-A243-B624-623F6B08A5D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023"/>
          <a:stretch>
            <a:fillRect/>
          </a:stretch>
        </p:blipFill>
        <p:spPr>
          <a:xfrm>
            <a:off x="7391401" y="2672282"/>
            <a:ext cx="10439400" cy="769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96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A91249F2D657458F2C1B3F21A22AAD" ma:contentTypeVersion="9" ma:contentTypeDescription="Create a new document." ma:contentTypeScope="" ma:versionID="7725e382545849adc41c46a27c5dc273">
  <xsd:schema xmlns:xsd="http://www.w3.org/2001/XMLSchema" xmlns:xs="http://www.w3.org/2001/XMLSchema" xmlns:p="http://schemas.microsoft.com/office/2006/metadata/properties" xmlns:ns2="66c53fc6-9d5d-482e-8b31-6a2c0da17a1c" xmlns:ns3="e8e6257b-a477-4ed4-811b-ea751c33bab5" targetNamespace="http://schemas.microsoft.com/office/2006/metadata/properties" ma:root="true" ma:fieldsID="0c795bc647764a2a9f595af73ae17dca" ns2:_="" ns3:_="">
    <xsd:import namespace="66c53fc6-9d5d-482e-8b31-6a2c0da17a1c"/>
    <xsd:import namespace="e8e6257b-a477-4ed4-811b-ea751c33bab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LengthInSecond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c53fc6-9d5d-482e-8b31-6a2c0da17a1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e6257b-a477-4ed4-811b-ea751c33bab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171379-8135-4EF4-9172-95C50F5549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7CC4984-E459-4256-96DD-EF44A6F9DF40}">
  <ds:schemaRefs>
    <ds:schemaRef ds:uri="66c53fc6-9d5d-482e-8b31-6a2c0da17a1c"/>
    <ds:schemaRef ds:uri="e8e6257b-a477-4ed4-811b-ea751c33bab5"/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864</Words>
  <Application>Microsoft Office PowerPoint</Application>
  <PresentationFormat>Custom</PresentationFormat>
  <Paragraphs>192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Museo Sans</vt:lpstr>
      <vt:lpstr>Calibri</vt:lpstr>
      <vt:lpstr>Arial</vt:lpstr>
      <vt:lpstr>Century Gothic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GMF Presentation Template</dc:title>
  <dc:creator>Kevin Acevedo</dc:creator>
  <cp:lastModifiedBy>Kevin Acevedo</cp:lastModifiedBy>
  <cp:revision>8</cp:revision>
  <cp:lastPrinted>2025-09-30T11:17:27Z</cp:lastPrinted>
  <dcterms:created xsi:type="dcterms:W3CDTF">2006-08-16T00:00:00Z</dcterms:created>
  <dcterms:modified xsi:type="dcterms:W3CDTF">2025-09-30T16:37:00Z</dcterms:modified>
  <dc:identifier>DAFNVz7Avpc</dc:identifier>
</cp:coreProperties>
</file>